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64" r:id="rId3"/>
    <p:sldId id="265" r:id="rId4"/>
    <p:sldId id="267" r:id="rId5"/>
    <p:sldId id="268" r:id="rId6"/>
    <p:sldId id="269" r:id="rId7"/>
    <p:sldId id="270" r:id="rId8"/>
    <p:sldId id="271" r:id="rId9"/>
    <p:sldId id="272" r:id="rId10"/>
    <p:sldId id="273" r:id="rId11"/>
    <p:sldId id="274" r:id="rId12"/>
    <p:sldId id="275" r:id="rId13"/>
    <p:sldId id="276" r:id="rId14"/>
    <p:sldId id="277" r:id="rId15"/>
    <p:sldId id="258" r:id="rId16"/>
    <p:sldId id="259" r:id="rId17"/>
    <p:sldId id="260" r:id="rId18"/>
    <p:sldId id="262" r:id="rId19"/>
    <p:sldId id="263"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Lst>
  <p:sldSz cx="9144000" cy="6858000" type="screen4x3"/>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F06B8A-BFF8-4CBA-BDEF-D90BBEE6B957}" type="datetimeFigureOut">
              <a:rPr lang="en-GB" smtClean="0"/>
              <a:t>13/12/2016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A791CE-0DAC-44EE-ABF0-F15980B3D180}" type="slidenum">
              <a:rPr lang="en-GB" smtClean="0"/>
              <a:t>‹#›</a:t>
            </a:fld>
            <a:endParaRPr lang="en-GB"/>
          </a:p>
        </p:txBody>
      </p:sp>
    </p:spTree>
    <p:extLst>
      <p:ext uri="{BB962C8B-B14F-4D97-AF65-F5344CB8AC3E}">
        <p14:creationId xmlns:p14="http://schemas.microsoft.com/office/powerpoint/2010/main" val="1218577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288EDE4A-6870-4F8E-BBDB-9336AED5FA50}" type="slidenum">
              <a:rPr kumimoji="0" lang="en-GB" altLang="en-US" smtClean="0">
                <a:latin typeface="Times New Roman" pitchFamily="18" charset="0"/>
              </a:rPr>
              <a:pPr eaLnBrk="1" hangingPunct="1">
                <a:spcBef>
                  <a:spcPct val="0"/>
                </a:spcBef>
              </a:pPr>
              <a:t>20</a:t>
            </a:fld>
            <a:endParaRPr kumimoji="0" lang="en-GB" altLang="en-US" smtClean="0">
              <a:latin typeface="Times New Roman" pitchFamily="18" charset="0"/>
            </a:endParaRPr>
          </a:p>
        </p:txBody>
      </p:sp>
      <p:sp>
        <p:nvSpPr>
          <p:cNvPr id="28675" name="Rectangle 2"/>
          <p:cNvSpPr>
            <a:spLocks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Very broad term encompassing varying applications of collecting information.  </a:t>
            </a:r>
          </a:p>
          <a:p>
            <a:pPr eaLnBrk="1" hangingPunct="1">
              <a:buFontTx/>
              <a:buChar char="•"/>
            </a:pPr>
            <a:r>
              <a:rPr lang="en-GB" altLang="en-US" smtClean="0"/>
              <a:t>Important note that info can come from feedback from staff etc and not just solely from MR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7D5F7367-F246-4ADD-A149-63E21CA21D72}" type="slidenum">
              <a:rPr kumimoji="0" lang="en-GB" altLang="en-US" smtClean="0">
                <a:latin typeface="Times New Roman" pitchFamily="18" charset="0"/>
              </a:rPr>
              <a:pPr eaLnBrk="1" hangingPunct="1">
                <a:spcBef>
                  <a:spcPct val="0"/>
                </a:spcBef>
              </a:pPr>
              <a:t>38</a:t>
            </a:fld>
            <a:endParaRPr kumimoji="0" lang="en-GB" altLang="en-US" smtClean="0">
              <a:latin typeface="Times New Roman" pitchFamily="18" charset="0"/>
            </a:endParaRPr>
          </a:p>
        </p:txBody>
      </p:sp>
      <p:sp>
        <p:nvSpPr>
          <p:cNvPr id="37891" name="Rectangle 2"/>
          <p:cNvSpPr>
            <a:spLocks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Filter q’s may be asked to ascertain that respondents meet the requirements of the sample</a:t>
            </a:r>
          </a:p>
          <a:p>
            <a:pPr eaLnBrk="1" hangingPunct="1">
              <a:buFontTx/>
              <a:buChar char="•"/>
            </a:pPr>
            <a:r>
              <a:rPr lang="en-GB" altLang="en-US" smtClean="0"/>
              <a:t>To aid remembrance questions may be asked such as “which of these brands do you recall..?” however in presenting clues researchers must be careful of bias</a:t>
            </a:r>
          </a:p>
          <a:p>
            <a:pPr eaLnBrk="1" hangingPunct="1">
              <a:buFontTx/>
              <a:buChar char="•"/>
            </a:pPr>
            <a:r>
              <a:rPr lang="en-GB" altLang="en-US" smtClean="0"/>
              <a:t>Offering respondents alternative descriptions of what they are being asked will aid articulation.  If respondents find it difficult to explain or too much effort is required they may ignore the question</a:t>
            </a:r>
          </a:p>
          <a:p>
            <a:pPr eaLnBrk="1" hangingPunct="1">
              <a:buFontTx/>
              <a:buChar char="•"/>
            </a:pPr>
            <a:r>
              <a:rPr lang="en-GB" altLang="en-US" smtClean="0"/>
              <a:t>Respondents may be unwilling to disclose sensitive info due to embarrassment or seen as an invasion of privacy etc</a:t>
            </a:r>
          </a:p>
          <a:p>
            <a:pPr eaLnBrk="1" hangingPunct="1">
              <a:buFontTx/>
              <a:buChar char="•"/>
            </a:pPr>
            <a:endParaRPr lang="en-GB"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84E2863F-D871-411D-88D8-6132451077CF}" type="slidenum">
              <a:rPr kumimoji="0" lang="en-GB" altLang="en-US" smtClean="0">
                <a:latin typeface="Times New Roman" pitchFamily="18" charset="0"/>
              </a:rPr>
              <a:pPr eaLnBrk="1" hangingPunct="1">
                <a:spcBef>
                  <a:spcPct val="0"/>
                </a:spcBef>
              </a:pPr>
              <a:t>39</a:t>
            </a:fld>
            <a:endParaRPr kumimoji="0" lang="en-GB" altLang="en-US" smtClean="0">
              <a:latin typeface="Times New Roman" pitchFamily="18" charset="0"/>
            </a:endParaRPr>
          </a:p>
        </p:txBody>
      </p:sp>
      <p:sp>
        <p:nvSpPr>
          <p:cNvPr id="38915" name="Rectangle 1026"/>
          <p:cNvSpPr>
            <a:spLocks noChangeArrowheads="1" noTextEdit="1"/>
          </p:cNvSpPr>
          <p:nvPr>
            <p:ph type="sldImg"/>
          </p:nvPr>
        </p:nvSpPr>
        <p:spPr>
          <a:ln/>
        </p:spPr>
      </p:sp>
      <p:sp>
        <p:nvSpPr>
          <p:cNvPr id="38916"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Place sensitive info at the end so trust has been established, rapport built, and the legitimacy of the operation been established</a:t>
            </a:r>
          </a:p>
          <a:p>
            <a:pPr eaLnBrk="1" hangingPunct="1">
              <a:buFontTx/>
              <a:buChar char="•"/>
            </a:pPr>
            <a:r>
              <a:rPr lang="en-GB" altLang="en-US" smtClean="0"/>
              <a:t>Before requesting info for e.g “recent studies have shown…” therefore offering that the behaviour is common</a:t>
            </a:r>
          </a:p>
          <a:p>
            <a:pPr eaLnBrk="1" hangingPunct="1">
              <a:buFontTx/>
              <a:buChar char="•"/>
            </a:pPr>
            <a:r>
              <a:rPr lang="en-GB" altLang="en-US" smtClean="0"/>
              <a:t>Use of 3</a:t>
            </a:r>
            <a:r>
              <a:rPr lang="en-GB" altLang="en-US" baseline="30000" smtClean="0"/>
              <a:t>rd</a:t>
            </a:r>
            <a:r>
              <a:rPr lang="en-GB" altLang="en-US" smtClean="0"/>
              <a:t> person as though referring to other people</a:t>
            </a:r>
          </a:p>
          <a:p>
            <a:pPr eaLnBrk="1" hangingPunct="1">
              <a:buFontTx/>
              <a:buChar char="•"/>
            </a:pPr>
            <a:r>
              <a:rPr lang="en-GB" altLang="en-US" smtClean="0"/>
              <a:t>Hide the q in with others and then can ask them quickly</a:t>
            </a:r>
          </a:p>
          <a:p>
            <a:pPr eaLnBrk="1" hangingPunct="1">
              <a:buFontTx/>
              <a:buChar char="•"/>
            </a:pPr>
            <a:r>
              <a:rPr lang="en-GB" altLang="en-US" smtClean="0"/>
              <a:t>Offer categories e.g brackets (£5000 – 10,000)</a:t>
            </a:r>
          </a:p>
          <a:p>
            <a:pPr eaLnBrk="1" hangingPunct="1">
              <a:buFontTx/>
              <a:buChar char="•"/>
            </a:pPr>
            <a:r>
              <a:rPr lang="en-GB" altLang="en-US" smtClean="0"/>
              <a:t>Randomised techniques: where respondents are offered 2 questions one sensitive n one neutral with known probability of yes answer.  Then asked to select one question randomly for e.g by flipping a coin. Then respondent answers the selected question without telling the researcher which is being answered. Given the probability of yes response the probability of selecting the sensitive question and the probability of a yes response to the neutral question the researcher can determine the probability of a yes response to the sensitive question using the law of probability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47EBA06C-1252-4E75-A930-7BB2636ED2A4}" type="slidenum">
              <a:rPr kumimoji="0" lang="en-GB" altLang="en-US" smtClean="0">
                <a:latin typeface="Times New Roman" pitchFamily="18" charset="0"/>
              </a:rPr>
              <a:pPr eaLnBrk="1" hangingPunct="1">
                <a:spcBef>
                  <a:spcPct val="0"/>
                </a:spcBef>
              </a:pPr>
              <a:t>42</a:t>
            </a:fld>
            <a:endParaRPr kumimoji="0" lang="en-GB" altLang="en-US" smtClean="0">
              <a:latin typeface="Times New Roman" pitchFamily="18" charset="0"/>
            </a:endParaRPr>
          </a:p>
        </p:txBody>
      </p:sp>
      <p:sp>
        <p:nvSpPr>
          <p:cNvPr id="39939" name="Rectangle 2050"/>
          <p:cNvSpPr>
            <a:spLocks noChangeArrowheads="1" noTextEdit="1"/>
          </p:cNvSpPr>
          <p:nvPr>
            <p:ph type="sldImg"/>
          </p:nvPr>
        </p:nvSpPr>
        <p:spPr>
          <a:ln/>
        </p:spPr>
      </p:sp>
      <p:sp>
        <p:nvSpPr>
          <p:cNvPr id="39940" name="Rectangle 2051"/>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Convenience:  sample of convenient elements. Often respondents selected as happen to be in right place at right time. E.g street interviews</a:t>
            </a:r>
          </a:p>
          <a:p>
            <a:pPr eaLnBrk="1" hangingPunct="1">
              <a:buFontTx/>
              <a:buChar char="•"/>
            </a:pPr>
            <a:r>
              <a:rPr lang="en-GB" altLang="en-US" smtClean="0"/>
              <a:t>Judgemental: form of convenience in which population elements are selected based on judgement of the researcher</a:t>
            </a:r>
          </a:p>
          <a:p>
            <a:pPr eaLnBrk="1" hangingPunct="1">
              <a:buFontTx/>
              <a:buChar char="•"/>
            </a:pPr>
            <a:r>
              <a:rPr lang="en-GB" altLang="en-US" smtClean="0"/>
              <a:t>Quota: 2-stage restricted judgemental sampling. 1</a:t>
            </a:r>
            <a:r>
              <a:rPr lang="en-GB" altLang="en-US" baseline="30000" smtClean="0"/>
              <a:t>st</a:t>
            </a:r>
            <a:r>
              <a:rPr lang="en-GB" altLang="en-US" smtClean="0"/>
              <a:t> stage = developing control categories or quotas of population elements. 2</a:t>
            </a:r>
            <a:r>
              <a:rPr lang="en-GB" altLang="en-US" baseline="30000" smtClean="0"/>
              <a:t>nd</a:t>
            </a:r>
            <a:r>
              <a:rPr lang="en-GB" altLang="en-US" smtClean="0"/>
              <a:t> stage = sample elements are selected based on convenience or judgement</a:t>
            </a:r>
          </a:p>
          <a:p>
            <a:pPr eaLnBrk="1" hangingPunct="1">
              <a:buFontTx/>
              <a:buChar char="•"/>
            </a:pPr>
            <a:r>
              <a:rPr lang="en-GB" altLang="en-US" smtClean="0"/>
              <a:t>Snowball: Initial group is randomly selected then subsequent respondents are selected based on referral or info provided by the respondents. This can continue to ‘snowball’ as the referrals give u referrals.</a:t>
            </a:r>
          </a:p>
          <a:p>
            <a:pPr eaLnBrk="1" hangingPunct="1">
              <a:buFontTx/>
              <a:buChar char="•"/>
            </a:pPr>
            <a:r>
              <a:rPr lang="en-GB" altLang="en-US" smtClean="0"/>
              <a:t>SEE PAGE 362+ in 2</a:t>
            </a:r>
            <a:r>
              <a:rPr lang="en-GB" altLang="en-US" baseline="30000" smtClean="0"/>
              <a:t>nd</a:t>
            </a:r>
            <a:r>
              <a:rPr lang="en-GB" altLang="en-US" smtClean="0"/>
              <a:t> European ed Malhotra n Birks</a:t>
            </a:r>
          </a:p>
          <a:p>
            <a:pPr eaLnBrk="1" hangingPunct="1">
              <a:buFontTx/>
              <a:buChar char="•"/>
            </a:pPr>
            <a:endParaRPr lang="en-GB"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3CC14CBE-B208-4B84-9252-9535FE45F69D}" type="slidenum">
              <a:rPr kumimoji="0" lang="en-GB" altLang="en-US" smtClean="0">
                <a:latin typeface="Times New Roman" pitchFamily="18" charset="0"/>
              </a:rPr>
              <a:pPr eaLnBrk="1" hangingPunct="1">
                <a:spcBef>
                  <a:spcPct val="0"/>
                </a:spcBef>
              </a:pPr>
              <a:t>43</a:t>
            </a:fld>
            <a:endParaRPr kumimoji="0" lang="en-GB" altLang="en-US" smtClean="0">
              <a:latin typeface="Times New Roman" pitchFamily="18" charset="0"/>
            </a:endParaRPr>
          </a:p>
        </p:txBody>
      </p:sp>
      <p:sp>
        <p:nvSpPr>
          <p:cNvPr id="40963" name="Rectangle 1026"/>
          <p:cNvSpPr>
            <a:spLocks noChangeArrowheads="1" noTextEdit="1"/>
          </p:cNvSpPr>
          <p:nvPr>
            <p:ph type="sldImg"/>
          </p:nvPr>
        </p:nvSpPr>
        <p:spPr>
          <a:ln/>
        </p:spPr>
      </p:sp>
      <p:sp>
        <p:nvSpPr>
          <p:cNvPr id="4096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Where each element has a known and equal probability of selection. Each element is selected independently of every other and the sample is drawn by a random procedure from a sampling frame.</a:t>
            </a:r>
          </a:p>
          <a:p>
            <a:pPr eaLnBrk="1" hangingPunct="1">
              <a:buFontTx/>
              <a:buChar char="•"/>
            </a:pPr>
            <a:r>
              <a:rPr lang="en-GB" altLang="en-US" smtClean="0"/>
              <a:t>Systematic: where the sample is chosen by selecting a random starting point and then picking every </a:t>
            </a:r>
            <a:r>
              <a:rPr lang="en-GB" altLang="en-US" i="1" smtClean="0"/>
              <a:t>i</a:t>
            </a:r>
            <a:r>
              <a:rPr lang="en-GB" altLang="en-US" smtClean="0"/>
              <a:t>th element in succession from the sampling frame</a:t>
            </a:r>
          </a:p>
          <a:p>
            <a:pPr eaLnBrk="1" hangingPunct="1">
              <a:buFontTx/>
              <a:buChar char="•"/>
            </a:pPr>
            <a:r>
              <a:rPr lang="en-GB" altLang="en-US" smtClean="0"/>
              <a:t>Stratified:  uses 2 step process to partition the population into sub-pops or strata.  Elements are selected from each stratum by a random procedure</a:t>
            </a:r>
          </a:p>
          <a:p>
            <a:pPr eaLnBrk="1" hangingPunct="1">
              <a:buFontTx/>
              <a:buChar char="•"/>
            </a:pPr>
            <a:r>
              <a:rPr lang="en-GB" altLang="en-US" smtClean="0"/>
              <a:t>Cluster:  the target population is first divided into mutually exclusive and collectively exhaustive sub-populations called clusters and then a random sample of clusters is selected based on a probability sample technique such as simple random sampling.</a:t>
            </a:r>
          </a:p>
          <a:p>
            <a:pPr eaLnBrk="1" hangingPunct="1">
              <a:buFontTx/>
              <a:buChar char="•"/>
            </a:pPr>
            <a:r>
              <a:rPr lang="en-GB" altLang="en-US" smtClean="0"/>
              <a:t>The full definitions can be found 367-368 2</a:t>
            </a:r>
            <a:r>
              <a:rPr lang="en-GB" altLang="en-US" baseline="30000" smtClean="0"/>
              <a:t>nd</a:t>
            </a:r>
            <a:r>
              <a:rPr lang="en-GB" altLang="en-US" smtClean="0"/>
              <a:t> ed Malhotra n Birks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16554DF1-1EDD-40B1-9A56-47298D7E1E05}" type="slidenum">
              <a:rPr kumimoji="0" lang="en-GB" altLang="en-US" smtClean="0">
                <a:latin typeface="Times New Roman" pitchFamily="18" charset="0"/>
              </a:rPr>
              <a:pPr eaLnBrk="1" hangingPunct="1">
                <a:spcBef>
                  <a:spcPct val="0"/>
                </a:spcBef>
              </a:pPr>
              <a:t>29</a:t>
            </a:fld>
            <a:endParaRPr kumimoji="0" lang="en-GB" altLang="en-US" smtClean="0">
              <a:latin typeface="Times New Roman" pitchFamily="18" charset="0"/>
            </a:endParaRPr>
          </a:p>
        </p:txBody>
      </p:sp>
      <p:sp>
        <p:nvSpPr>
          <p:cNvPr id="29699" name="Rectangle 2"/>
          <p:cNvSpPr>
            <a:spLocks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WHY conduct indirect?   </a:t>
            </a:r>
          </a:p>
          <a:p>
            <a:pPr eaLnBrk="1" hangingPunct="1">
              <a:buFontTx/>
              <a:buChar char="•"/>
            </a:pPr>
            <a:r>
              <a:rPr lang="en-GB" altLang="en-US" smtClean="0"/>
              <a:t>Want respondent to behave as naturally as possible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7D32C85F-4032-4F92-A9C0-EFEF04FCCA9D}" type="slidenum">
              <a:rPr kumimoji="0" lang="en-GB" altLang="en-US" smtClean="0">
                <a:latin typeface="Times New Roman" pitchFamily="18" charset="0"/>
              </a:rPr>
              <a:pPr eaLnBrk="1" hangingPunct="1">
                <a:spcBef>
                  <a:spcPct val="0"/>
                </a:spcBef>
              </a:pPr>
              <a:t>30</a:t>
            </a:fld>
            <a:endParaRPr kumimoji="0" lang="en-GB" altLang="en-US" smtClean="0">
              <a:latin typeface="Times New Roman" pitchFamily="18" charset="0"/>
            </a:endParaRPr>
          </a:p>
        </p:txBody>
      </p:sp>
      <p:sp>
        <p:nvSpPr>
          <p:cNvPr id="30723" name="Rectangle 2"/>
          <p:cNvSpPr>
            <a:spLocks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b="1" smtClean="0"/>
              <a:t>Structured observation</a:t>
            </a:r>
            <a:r>
              <a:rPr lang="en-GB" altLang="en-US" smtClean="0"/>
              <a:t>: the researcher specifies in detail the what and how to be measured, appropriate when research problem is clearly defined.</a:t>
            </a:r>
          </a:p>
          <a:p>
            <a:pPr eaLnBrk="1" hangingPunct="1">
              <a:buFontTx/>
              <a:buChar char="•"/>
            </a:pPr>
            <a:r>
              <a:rPr lang="en-GB" altLang="en-US" b="1" smtClean="0"/>
              <a:t>Unstructured observation</a:t>
            </a:r>
            <a:r>
              <a:rPr lang="en-GB" altLang="en-US" smtClean="0"/>
              <a:t>:  more appropriate when the problem is to be defined. Particularly useful when observing children. You can either let the observer know they are being observed or disguise it.</a:t>
            </a:r>
          </a:p>
          <a:p>
            <a:pPr eaLnBrk="1" hangingPunct="1">
              <a:buFontTx/>
              <a:buChar char="•"/>
            </a:pPr>
            <a:endParaRPr lang="en-GB"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A3BA96FB-C8D8-4C07-9526-8388A2FF8BD2}" type="slidenum">
              <a:rPr kumimoji="0" lang="en-GB" altLang="en-US" smtClean="0">
                <a:latin typeface="Times New Roman" pitchFamily="18" charset="0"/>
              </a:rPr>
              <a:pPr eaLnBrk="1" hangingPunct="1">
                <a:spcBef>
                  <a:spcPct val="0"/>
                </a:spcBef>
              </a:pPr>
              <a:t>31</a:t>
            </a:fld>
            <a:endParaRPr kumimoji="0" lang="en-GB" altLang="en-US" smtClean="0">
              <a:latin typeface="Times New Roman" pitchFamily="18" charset="0"/>
            </a:endParaRPr>
          </a:p>
        </p:txBody>
      </p:sp>
      <p:sp>
        <p:nvSpPr>
          <p:cNvPr id="31747" name="Rectangle 2"/>
          <p:cNvSpPr>
            <a:spLocks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b="1" smtClean="0"/>
              <a:t>Advantages</a:t>
            </a:r>
            <a:r>
              <a:rPr lang="en-GB" altLang="en-US" smtClean="0"/>
              <a:t> of observation-they allow measurements of actual behaviour rather than a report of intended or preferred behaviour which may emanate from a questionnaire</a:t>
            </a:r>
          </a:p>
          <a:p>
            <a:pPr eaLnBrk="1" hangingPunct="1"/>
            <a:r>
              <a:rPr lang="en-GB" altLang="en-US" b="1" smtClean="0"/>
              <a:t>Disadvantages:</a:t>
            </a:r>
            <a:r>
              <a:rPr lang="en-GB" altLang="en-US" smtClean="0"/>
              <a:t> of observation-it is very hard to identify the underlying reasons for the observed behaviour.</a:t>
            </a:r>
          </a:p>
          <a:p>
            <a:pPr eaLnBrk="1" hangingPunct="1"/>
            <a:endParaRPr lang="en-GB"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8595DA4D-33CB-4BB5-9BD6-051AD6480569}" type="slidenum">
              <a:rPr kumimoji="0" lang="en-GB" altLang="en-US" smtClean="0">
                <a:latin typeface="Times New Roman" pitchFamily="18" charset="0"/>
              </a:rPr>
              <a:pPr eaLnBrk="1" hangingPunct="1">
                <a:spcBef>
                  <a:spcPct val="0"/>
                </a:spcBef>
              </a:pPr>
              <a:t>32</a:t>
            </a:fld>
            <a:endParaRPr kumimoji="0" lang="en-GB" altLang="en-US" smtClean="0">
              <a:latin typeface="Times New Roman" pitchFamily="18" charset="0"/>
            </a:endParaRPr>
          </a:p>
        </p:txBody>
      </p:sp>
      <p:sp>
        <p:nvSpPr>
          <p:cNvPr id="32771" name="Rectangle 2"/>
          <p:cNvSpPr>
            <a:spLocks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b="1" smtClean="0"/>
              <a:t>Advantages: 10 S’s. </a:t>
            </a:r>
          </a:p>
          <a:p>
            <a:pPr lvl="1" eaLnBrk="1" hangingPunct="1">
              <a:buFontTx/>
              <a:buChar char="•"/>
            </a:pPr>
            <a:r>
              <a:rPr lang="en-GB" altLang="en-US" smtClean="0"/>
              <a:t>Synergy, Snowballing, Stimulation, Security, Spontaneity, Serendipity, Specialisation, Scientific scrutiny, Structure, Speed</a:t>
            </a:r>
          </a:p>
          <a:p>
            <a:pPr eaLnBrk="1" hangingPunct="1">
              <a:buFontTx/>
              <a:buChar char="•"/>
            </a:pPr>
            <a:r>
              <a:rPr lang="en-GB" altLang="en-US" b="1" smtClean="0"/>
              <a:t>Disadvantages 5 M’s.</a:t>
            </a:r>
          </a:p>
          <a:p>
            <a:pPr lvl="1" eaLnBrk="1" hangingPunct="1">
              <a:buFontTx/>
              <a:buChar char="•"/>
            </a:pPr>
            <a:r>
              <a:rPr lang="en-GB" altLang="en-US" smtClean="0"/>
              <a:t>Misuse, Misjudge, Moderation, Messy, Mistepresentation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9DD82CE5-D048-42B0-BD43-3EE4B068F2D1}" type="slidenum">
              <a:rPr kumimoji="0" lang="en-GB" altLang="en-US" smtClean="0">
                <a:latin typeface="Times New Roman" pitchFamily="18" charset="0"/>
              </a:rPr>
              <a:pPr eaLnBrk="1" hangingPunct="1">
                <a:spcBef>
                  <a:spcPct val="0"/>
                </a:spcBef>
              </a:pPr>
              <a:t>33</a:t>
            </a:fld>
            <a:endParaRPr kumimoji="0" lang="en-GB" altLang="en-US" smtClean="0">
              <a:latin typeface="Times New Roman" pitchFamily="18" charset="0"/>
            </a:endParaRPr>
          </a:p>
        </p:txBody>
      </p:sp>
      <p:sp>
        <p:nvSpPr>
          <p:cNvPr id="33795" name="Rectangle 2"/>
          <p:cNvSpPr>
            <a:spLocks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Char char="•"/>
            </a:pPr>
            <a:r>
              <a:rPr lang="en-GB" altLang="en-US" smtClean="0"/>
              <a:t>The more ambiguous the situation the more respondents will project own feelings etc</a:t>
            </a:r>
          </a:p>
          <a:p>
            <a:pPr marL="228600" indent="-228600" eaLnBrk="1" hangingPunct="1">
              <a:buFontTx/>
              <a:buChar char="•"/>
            </a:pPr>
            <a:r>
              <a:rPr lang="en-GB" altLang="en-US" b="1" smtClean="0"/>
              <a:t>Association</a:t>
            </a:r>
            <a:r>
              <a:rPr lang="en-GB" altLang="en-US" smtClean="0"/>
              <a:t>: shown a stimulus and asked to respond with first thing comes to mind</a:t>
            </a:r>
          </a:p>
          <a:p>
            <a:pPr marL="228600" indent="-228600" eaLnBrk="1" hangingPunct="1">
              <a:buFontTx/>
              <a:buChar char="•"/>
            </a:pPr>
            <a:r>
              <a:rPr lang="en-GB" altLang="en-US" b="1" smtClean="0"/>
              <a:t>Word Association</a:t>
            </a:r>
            <a:r>
              <a:rPr lang="en-GB" altLang="en-US" smtClean="0"/>
              <a:t>: Most commonly known. Allows respondents to reveal inner feelings. Responses analysed by:</a:t>
            </a:r>
          </a:p>
          <a:p>
            <a:pPr marL="228600" indent="-228600" eaLnBrk="1" hangingPunct="1">
              <a:buFontTx/>
              <a:buAutoNum type="arabicPeriod"/>
            </a:pPr>
            <a:r>
              <a:rPr lang="en-GB" altLang="en-US" smtClean="0"/>
              <a:t>Frequency a word is given as a response</a:t>
            </a:r>
          </a:p>
          <a:p>
            <a:pPr marL="228600" indent="-228600" eaLnBrk="1" hangingPunct="1">
              <a:buFontTx/>
              <a:buAutoNum type="arabicPeriod"/>
            </a:pPr>
            <a:r>
              <a:rPr lang="en-GB" altLang="en-US" smtClean="0"/>
              <a:t>Amount time elapses</a:t>
            </a:r>
          </a:p>
          <a:p>
            <a:pPr marL="228600" indent="-228600" eaLnBrk="1" hangingPunct="1">
              <a:buFontTx/>
              <a:buAutoNum type="arabicPeriod"/>
            </a:pPr>
            <a:r>
              <a:rPr lang="en-GB" altLang="en-US" smtClean="0"/>
              <a:t>Number respondents who do not respond at all within certain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A3FC5869-9368-46F0-B5AC-EDBA6AEE86A1}" type="slidenum">
              <a:rPr kumimoji="0" lang="en-GB" altLang="en-US" smtClean="0">
                <a:latin typeface="Times New Roman" pitchFamily="18" charset="0"/>
              </a:rPr>
              <a:pPr eaLnBrk="1" hangingPunct="1">
                <a:spcBef>
                  <a:spcPct val="0"/>
                </a:spcBef>
              </a:pPr>
              <a:t>34</a:t>
            </a:fld>
            <a:endParaRPr kumimoji="0" lang="en-GB" altLang="en-US" smtClean="0">
              <a:latin typeface="Times New Roman" pitchFamily="18" charset="0"/>
            </a:endParaRPr>
          </a:p>
        </p:txBody>
      </p:sp>
      <p:sp>
        <p:nvSpPr>
          <p:cNvPr id="34819" name="Rectangle 1026"/>
          <p:cNvSpPr>
            <a:spLocks noChangeArrowheads="1" noTextEdit="1"/>
          </p:cNvSpPr>
          <p:nvPr>
            <p:ph type="sldImg"/>
          </p:nvPr>
        </p:nvSpPr>
        <p:spPr>
          <a:ln/>
        </p:spPr>
      </p:sp>
      <p:sp>
        <p:nvSpPr>
          <p:cNvPr id="34820"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Char char="•"/>
            </a:pPr>
            <a:r>
              <a:rPr lang="en-GB" altLang="en-US" smtClean="0"/>
              <a:t>Primary focus is to deliver actionable results</a:t>
            </a:r>
          </a:p>
          <a:p>
            <a:pPr marL="228600" indent="-228600" eaLnBrk="1" hangingPunct="1">
              <a:buFontTx/>
              <a:buChar char="•"/>
            </a:pPr>
            <a:r>
              <a:rPr lang="en-GB" altLang="en-US" smtClean="0"/>
              <a:t>Generally accepted to be termed by Kurt Lewin</a:t>
            </a:r>
          </a:p>
          <a:p>
            <a:pPr marL="228600" indent="-228600" eaLnBrk="1" hangingPunct="1">
              <a:buFontTx/>
              <a:buChar char="•"/>
            </a:pPr>
            <a:r>
              <a:rPr lang="en-GB" altLang="en-US" smtClean="0"/>
              <a:t>He shifted the researcher from being an observer to actively participating in the study.  For example in Malhotra n Birks they give the example of a study conducted by Lewin to introduce housewives into cooking with tripe instead of beef which was a scarce resource being sent mainly to Troops (during 2</a:t>
            </a:r>
            <a:r>
              <a:rPr lang="en-GB" altLang="en-US" baseline="30000" smtClean="0"/>
              <a:t>nd</a:t>
            </a:r>
            <a:r>
              <a:rPr lang="en-GB" altLang="en-US" smtClean="0"/>
              <a:t> WW). He trained number housewives on how to cook tripe, then surveyed the effect this had on subsequent cooking behaviour</a:t>
            </a:r>
          </a:p>
          <a:p>
            <a:pPr marL="228600" indent="-228600" eaLnBrk="1" hangingPunct="1">
              <a:buFontTx/>
              <a:buChar char="•"/>
            </a:pPr>
            <a:r>
              <a:rPr lang="en-GB" altLang="en-US" smtClean="0"/>
              <a:t>It links decision-makers, and/or stakeholders and researchers, as a TEAM, to define a problem, take action and interpret the outcome</a:t>
            </a:r>
          </a:p>
          <a:p>
            <a:pPr marL="228600" indent="-228600" eaLnBrk="1" hangingPunct="1">
              <a:buFontTx/>
              <a:buChar char="•"/>
            </a:pPr>
            <a:r>
              <a:rPr lang="en-GB" altLang="en-US" smtClean="0"/>
              <a:t>ANY research technique may be used so long as agree upon and does not oppress the subjects</a:t>
            </a:r>
          </a:p>
          <a:p>
            <a:pPr marL="228600" indent="-228600" eaLnBrk="1" hangingPunct="1">
              <a:buFontTx/>
              <a:buChar char="•"/>
            </a:pPr>
            <a:r>
              <a:rPr lang="en-GB" altLang="en-US" smtClean="0"/>
              <a:t>3 elements needed for it to be Action research:</a:t>
            </a:r>
          </a:p>
          <a:p>
            <a:pPr marL="685800" lvl="1" indent="-228600" eaLnBrk="1" hangingPunct="1">
              <a:buFontTx/>
              <a:buAutoNum type="arabicPeriod"/>
            </a:pPr>
            <a:r>
              <a:rPr lang="en-GB" altLang="en-US" smtClean="0"/>
              <a:t>Research</a:t>
            </a:r>
          </a:p>
          <a:p>
            <a:pPr marL="685800" lvl="1" indent="-228600" eaLnBrk="1" hangingPunct="1">
              <a:buFontTx/>
              <a:buAutoNum type="arabicPeriod"/>
            </a:pPr>
            <a:r>
              <a:rPr lang="en-GB" altLang="en-US" smtClean="0"/>
              <a:t>Participation</a:t>
            </a:r>
          </a:p>
          <a:p>
            <a:pPr marL="685800" lvl="1" indent="-228600" eaLnBrk="1" hangingPunct="1">
              <a:buFontTx/>
              <a:buAutoNum type="arabicPeriod"/>
            </a:pPr>
            <a:r>
              <a:rPr lang="en-GB" altLang="en-US" smtClean="0"/>
              <a:t>Action</a:t>
            </a:r>
          </a:p>
          <a:p>
            <a:pPr marL="685800" lvl="1" indent="-228600" eaLnBrk="1" hangingPunct="1"/>
            <a:endParaRPr lang="en-GB" altLang="en-US" smtClean="0"/>
          </a:p>
          <a:p>
            <a:pPr marL="685800" lvl="1" indent="-228600" eaLnBrk="1" hangingPunct="1">
              <a:buFontTx/>
              <a:buChar char="•"/>
            </a:pPr>
            <a:endParaRPr lang="en-GB"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AE33BB53-9A11-421E-955B-90707F06AB44}" type="slidenum">
              <a:rPr kumimoji="0" lang="en-GB" altLang="en-US" smtClean="0">
                <a:latin typeface="Times New Roman" pitchFamily="18" charset="0"/>
              </a:rPr>
              <a:pPr eaLnBrk="1" hangingPunct="1">
                <a:spcBef>
                  <a:spcPct val="0"/>
                </a:spcBef>
              </a:pPr>
              <a:t>35</a:t>
            </a:fld>
            <a:endParaRPr kumimoji="0" lang="en-GB" altLang="en-US" smtClean="0">
              <a:latin typeface="Times New Roman" pitchFamily="18" charset="0"/>
            </a:endParaRPr>
          </a:p>
        </p:txBody>
      </p:sp>
      <p:sp>
        <p:nvSpPr>
          <p:cNvPr id="35843" name="Rectangle 2"/>
          <p:cNvSpPr>
            <a:spLocks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Sometimes referred to as participant observation however more specific it’s a method requiring the researcher to study subjects for long periods of time by sharing their way of life </a:t>
            </a:r>
          </a:p>
          <a:p>
            <a:pPr eaLnBrk="1" hangingPunct="1">
              <a:buFontTx/>
              <a:buChar char="•"/>
            </a:pPr>
            <a:r>
              <a:rPr lang="en-GB" altLang="en-US" smtClean="0"/>
              <a:t>Originates from C19th anthropologists who travelled to observe different cultures</a:t>
            </a:r>
          </a:p>
          <a:p>
            <a:pPr eaLnBrk="1" hangingPunct="1">
              <a:buFontTx/>
              <a:buChar char="•"/>
            </a:pPr>
            <a:r>
              <a:rPr lang="en-GB" altLang="en-US" smtClean="0"/>
              <a:t>May not observe at first hand it can also include study of artefacts</a:t>
            </a:r>
          </a:p>
          <a:p>
            <a:pPr eaLnBrk="1" hangingPunct="1">
              <a:buFontTx/>
              <a:buChar char="•"/>
            </a:pPr>
            <a:r>
              <a:rPr lang="en-GB" altLang="en-US" smtClean="0"/>
              <a:t>For mgt research this method is increasingly being employed</a:t>
            </a:r>
          </a:p>
          <a:p>
            <a:pPr eaLnBrk="1" hangingPunct="1">
              <a:buFontTx/>
              <a:buChar char="•"/>
            </a:pPr>
            <a:r>
              <a:rPr lang="en-GB" altLang="en-US" smtClean="0"/>
              <a:t>Ethnographic aims:</a:t>
            </a:r>
          </a:p>
          <a:p>
            <a:pPr lvl="1" eaLnBrk="1" hangingPunct="1">
              <a:buFontTx/>
              <a:buChar char="•"/>
            </a:pPr>
            <a:r>
              <a:rPr lang="en-GB" altLang="en-US" smtClean="0"/>
              <a:t>View through ‘eyes’ of those being studied</a:t>
            </a:r>
          </a:p>
          <a:p>
            <a:pPr lvl="1" eaLnBrk="1" hangingPunct="1">
              <a:buFontTx/>
              <a:buChar char="•"/>
            </a:pPr>
            <a:r>
              <a:rPr lang="en-GB" altLang="en-US" smtClean="0"/>
              <a:t>Studying even mundane material to provide clues and descriptions</a:t>
            </a:r>
          </a:p>
          <a:p>
            <a:pPr lvl="1" eaLnBrk="1" hangingPunct="1">
              <a:buFontTx/>
              <a:buChar char="•"/>
            </a:pPr>
            <a:r>
              <a:rPr lang="en-GB" altLang="en-US" smtClean="0"/>
              <a:t>Contextualism: can only fully understand events when they are set in wider and historical context</a:t>
            </a:r>
          </a:p>
          <a:p>
            <a:pPr lvl="1" eaLnBrk="1" hangingPunct="1">
              <a:buFontTx/>
              <a:buChar char="•"/>
            </a:pPr>
            <a:r>
              <a:rPr lang="en-GB" altLang="en-US" smtClean="0"/>
              <a:t>Process: Viewing social life as interlocking events </a:t>
            </a:r>
          </a:p>
          <a:p>
            <a:pPr lvl="1" eaLnBrk="1" hangingPunct="1">
              <a:buFontTx/>
              <a:buChar char="•"/>
            </a:pPr>
            <a:r>
              <a:rPr lang="en-GB" altLang="en-US" smtClean="0"/>
              <a:t>More flexible research design, therefore lending itself to discover unexpected issues</a:t>
            </a:r>
          </a:p>
          <a:p>
            <a:pPr lvl="1" eaLnBrk="1" hangingPunct="1">
              <a:buFontTx/>
              <a:buChar char="•"/>
            </a:pPr>
            <a:r>
              <a:rPr lang="en-GB" altLang="en-US" smtClean="0"/>
              <a:t>Avoid early use of theories and concepts as may not fit well with the perspectives of the subjects </a:t>
            </a:r>
          </a:p>
          <a:p>
            <a:pPr lvl="1" eaLnBrk="1" hangingPunct="1">
              <a:buFontTx/>
              <a:buChar char="•"/>
            </a:pPr>
            <a:r>
              <a:rPr lang="en-GB" altLang="en-US" smtClean="0"/>
              <a:t>The ethnographer is expected to critically analyse the situation which can be grounded in theory but in practise though guided by theory, the researcher develops curiosity thinking in abstract manner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defRPr>
            </a:lvl1pPr>
            <a:lvl2pPr marL="742950" indent="-285750" eaLnBrk="0" hangingPunct="0">
              <a:spcBef>
                <a:spcPct val="30000"/>
              </a:spcBef>
              <a:defRPr kumimoji="1" sz="1200">
                <a:solidFill>
                  <a:schemeClr val="tx1"/>
                </a:solidFill>
                <a:latin typeface="Arial" charset="0"/>
              </a:defRPr>
            </a:lvl2pPr>
            <a:lvl3pPr marL="1143000" indent="-228600" eaLnBrk="0" hangingPunct="0">
              <a:spcBef>
                <a:spcPct val="30000"/>
              </a:spcBef>
              <a:defRPr kumimoji="1" sz="1200">
                <a:solidFill>
                  <a:schemeClr val="tx1"/>
                </a:solidFill>
                <a:latin typeface="Arial" charset="0"/>
              </a:defRPr>
            </a:lvl3pPr>
            <a:lvl4pPr marL="1600200" indent="-228600" eaLnBrk="0" hangingPunct="0">
              <a:spcBef>
                <a:spcPct val="30000"/>
              </a:spcBef>
              <a:defRPr kumimoji="1" sz="1200">
                <a:solidFill>
                  <a:schemeClr val="tx1"/>
                </a:solidFill>
                <a:latin typeface="Arial" charset="0"/>
              </a:defRPr>
            </a:lvl4pPr>
            <a:lvl5pPr marL="2057400" indent="-228600" eaLnBrk="0" hangingPunct="0">
              <a:spcBef>
                <a:spcPct val="30000"/>
              </a:spcBef>
              <a:defRPr kumimoji="1" sz="1200">
                <a:solidFill>
                  <a:schemeClr val="tx1"/>
                </a:solidFill>
                <a:latin typeface="Arial" charset="0"/>
              </a:defRPr>
            </a:lvl5pPr>
            <a:lvl6pPr marL="2514600" indent="-228600" eaLnBrk="0" fontAlgn="base" hangingPunct="0">
              <a:spcBef>
                <a:spcPct val="30000"/>
              </a:spcBef>
              <a:spcAft>
                <a:spcPct val="0"/>
              </a:spcAft>
              <a:defRPr kumimoji="1" sz="1200">
                <a:solidFill>
                  <a:schemeClr val="tx1"/>
                </a:solidFill>
                <a:latin typeface="Arial" charset="0"/>
              </a:defRPr>
            </a:lvl6pPr>
            <a:lvl7pPr marL="2971800" indent="-228600" eaLnBrk="0" fontAlgn="base" hangingPunct="0">
              <a:spcBef>
                <a:spcPct val="30000"/>
              </a:spcBef>
              <a:spcAft>
                <a:spcPct val="0"/>
              </a:spcAft>
              <a:defRPr kumimoji="1" sz="1200">
                <a:solidFill>
                  <a:schemeClr val="tx1"/>
                </a:solidFill>
                <a:latin typeface="Arial" charset="0"/>
              </a:defRPr>
            </a:lvl7pPr>
            <a:lvl8pPr marL="3429000" indent="-228600" eaLnBrk="0" fontAlgn="base" hangingPunct="0">
              <a:spcBef>
                <a:spcPct val="30000"/>
              </a:spcBef>
              <a:spcAft>
                <a:spcPct val="0"/>
              </a:spcAft>
              <a:defRPr kumimoji="1" sz="1200">
                <a:solidFill>
                  <a:schemeClr val="tx1"/>
                </a:solidFill>
                <a:latin typeface="Arial" charset="0"/>
              </a:defRPr>
            </a:lvl8pPr>
            <a:lvl9pPr marL="3886200" indent="-228600" eaLnBrk="0" fontAlgn="base" hangingPunct="0">
              <a:spcBef>
                <a:spcPct val="30000"/>
              </a:spcBef>
              <a:spcAft>
                <a:spcPct val="0"/>
              </a:spcAft>
              <a:defRPr kumimoji="1" sz="1200">
                <a:solidFill>
                  <a:schemeClr val="tx1"/>
                </a:solidFill>
                <a:latin typeface="Arial" charset="0"/>
              </a:defRPr>
            </a:lvl9pPr>
          </a:lstStyle>
          <a:p>
            <a:pPr eaLnBrk="1" hangingPunct="1">
              <a:spcBef>
                <a:spcPct val="0"/>
              </a:spcBef>
            </a:pPr>
            <a:fld id="{F0110162-AE6D-49E7-9F7A-8301E4BAFE89}" type="slidenum">
              <a:rPr kumimoji="0" lang="en-GB" altLang="en-US" smtClean="0">
                <a:latin typeface="Times New Roman" pitchFamily="18" charset="0"/>
              </a:rPr>
              <a:pPr eaLnBrk="1" hangingPunct="1">
                <a:spcBef>
                  <a:spcPct val="0"/>
                </a:spcBef>
              </a:pPr>
              <a:t>37</a:t>
            </a:fld>
            <a:endParaRPr kumimoji="0" lang="en-GB" altLang="en-US" smtClean="0">
              <a:latin typeface="Times New Roman" pitchFamily="18" charset="0"/>
            </a:endParaRPr>
          </a:p>
        </p:txBody>
      </p:sp>
      <p:sp>
        <p:nvSpPr>
          <p:cNvPr id="36867" name="Rectangle 2"/>
          <p:cNvSpPr>
            <a:spLocks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smtClean="0"/>
              <a:t>The type of interviewing method will influence the questionnaire design e.g in face-to-face personal interviews more lengthy and complex q’s can be asked.</a:t>
            </a:r>
          </a:p>
          <a:p>
            <a:pPr eaLnBrk="1" hangingPunct="1">
              <a:buFontTx/>
              <a:buChar char="•"/>
            </a:pPr>
            <a:r>
              <a:rPr lang="en-GB" altLang="en-US" smtClean="0"/>
              <a:t>Then what to include in individual q’s must be answered looking at answers such as: Is the q necessary?  Are several q’s required instead of one?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85FE4-9BD1-4699-87A1-21285C497FDE}" type="datetimeFigureOut">
              <a:rPr lang="en-GB" smtClean="0"/>
              <a:pPr/>
              <a:t>13/12/2016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12091D-95D9-4B2E-BB4C-7938215C6F9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85FE4-9BD1-4699-87A1-21285C497FDE}" type="datetimeFigureOut">
              <a:rPr lang="en-GB" smtClean="0"/>
              <a:pPr/>
              <a:t>13/12/2016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12091D-95D9-4B2E-BB4C-7938215C6F9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Market Research and Forecast</a:t>
            </a:r>
            <a:endParaRPr lang="en-GB" dirty="0"/>
          </a:p>
        </p:txBody>
      </p:sp>
      <p:sp>
        <p:nvSpPr>
          <p:cNvPr id="3" name="Subtitle 2"/>
          <p:cNvSpPr>
            <a:spLocks noGrp="1"/>
          </p:cNvSpPr>
          <p:nvPr>
            <p:ph type="subTitle" idx="1"/>
          </p:nvPr>
        </p:nvSpPr>
        <p:spPr/>
        <p:txBody>
          <a:bodyPr/>
          <a:lstStyle/>
          <a:p>
            <a:r>
              <a:rPr lang="en-GB" dirty="0" smtClean="0"/>
              <a:t>Segmentation and the Marketing Mix</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2291" name="Rectangle 3"/>
          <p:cNvSpPr>
            <a:spLocks noGrp="1" noChangeArrowheads="1"/>
          </p:cNvSpPr>
          <p:nvPr>
            <p:ph type="body" idx="1"/>
          </p:nvPr>
        </p:nvSpPr>
        <p:spPr/>
        <p:txBody>
          <a:bodyPr/>
          <a:lstStyle/>
          <a:p>
            <a:pPr eaLnBrk="1" hangingPunct="1"/>
            <a:r>
              <a:rPr lang="en-GB" altLang="en-US" smtClean="0"/>
              <a:t>Marketing Strategy</a:t>
            </a:r>
          </a:p>
          <a:p>
            <a:pPr lvl="1" eaLnBrk="1" hangingPunct="1"/>
            <a:r>
              <a:rPr lang="en-GB" altLang="en-US" smtClean="0"/>
              <a:t>Description of target market</a:t>
            </a:r>
          </a:p>
          <a:p>
            <a:pPr lvl="1" eaLnBrk="1" hangingPunct="1"/>
            <a:r>
              <a:rPr lang="en-GB" altLang="en-US" smtClean="0"/>
              <a:t>How you plan to position the product</a:t>
            </a:r>
          </a:p>
          <a:p>
            <a:pPr lvl="1" eaLnBrk="1" hangingPunct="1"/>
            <a:r>
              <a:rPr lang="en-GB" altLang="en-US" smtClean="0"/>
              <a:t>Sales, market share and profit goals over the next few years</a:t>
            </a:r>
          </a:p>
        </p:txBody>
      </p:sp>
    </p:spTree>
    <p:extLst>
      <p:ext uri="{BB962C8B-B14F-4D97-AF65-F5344CB8AC3E}">
        <p14:creationId xmlns:p14="http://schemas.microsoft.com/office/powerpoint/2010/main" val="1632543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3315" name="Rectangle 3"/>
          <p:cNvSpPr>
            <a:spLocks noGrp="1" noChangeArrowheads="1"/>
          </p:cNvSpPr>
          <p:nvPr>
            <p:ph type="body" idx="1"/>
          </p:nvPr>
        </p:nvSpPr>
        <p:spPr/>
        <p:txBody>
          <a:bodyPr/>
          <a:lstStyle/>
          <a:p>
            <a:pPr eaLnBrk="1" hangingPunct="1"/>
            <a:r>
              <a:rPr lang="en-GB" altLang="en-US" smtClean="0"/>
              <a:t>Business Analysis</a:t>
            </a:r>
          </a:p>
          <a:p>
            <a:pPr lvl="1" eaLnBrk="1" hangingPunct="1"/>
            <a:r>
              <a:rPr lang="en-GB" altLang="en-US" smtClean="0"/>
              <a:t>Estimated total sale, link to potential PLC of product</a:t>
            </a:r>
          </a:p>
          <a:p>
            <a:pPr lvl="1" eaLnBrk="1" hangingPunct="1"/>
            <a:r>
              <a:rPr lang="en-GB" altLang="en-US" smtClean="0"/>
              <a:t>Estimation of the costs</a:t>
            </a:r>
          </a:p>
          <a:p>
            <a:pPr lvl="2" eaLnBrk="1" hangingPunct="1"/>
            <a:r>
              <a:rPr lang="en-GB" altLang="en-US" smtClean="0"/>
              <a:t>Breakeven analysis</a:t>
            </a:r>
          </a:p>
          <a:p>
            <a:pPr lvl="2" eaLnBrk="1" hangingPunct="1"/>
            <a:r>
              <a:rPr lang="en-GB" altLang="en-US" smtClean="0"/>
              <a:t>Risk analysis (optimistic, pessimistic, most likely)</a:t>
            </a:r>
          </a:p>
        </p:txBody>
      </p:sp>
    </p:spTree>
    <p:extLst>
      <p:ext uri="{BB962C8B-B14F-4D97-AF65-F5344CB8AC3E}">
        <p14:creationId xmlns:p14="http://schemas.microsoft.com/office/powerpoint/2010/main" val="3674371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4339" name="Rectangle 3"/>
          <p:cNvSpPr>
            <a:spLocks noGrp="1" noChangeArrowheads="1"/>
          </p:cNvSpPr>
          <p:nvPr>
            <p:ph type="body" idx="1"/>
          </p:nvPr>
        </p:nvSpPr>
        <p:spPr/>
        <p:txBody>
          <a:bodyPr/>
          <a:lstStyle/>
          <a:p>
            <a:pPr eaLnBrk="1" hangingPunct="1"/>
            <a:r>
              <a:rPr lang="en-GB" altLang="en-US" smtClean="0"/>
              <a:t>Product Development</a:t>
            </a:r>
          </a:p>
          <a:p>
            <a:pPr lvl="1" eaLnBrk="1" hangingPunct="1"/>
            <a:r>
              <a:rPr lang="en-GB" altLang="en-US" smtClean="0"/>
              <a:t>Translate customer requirements to working prototype (employ QFD model)</a:t>
            </a:r>
          </a:p>
          <a:p>
            <a:pPr lvl="1" eaLnBrk="1" hangingPunct="1"/>
            <a:r>
              <a:rPr lang="en-GB" altLang="en-US" smtClean="0"/>
              <a:t>Virtual reality technology speeds the process</a:t>
            </a:r>
          </a:p>
          <a:p>
            <a:pPr lvl="1" eaLnBrk="1" hangingPunct="1"/>
            <a:r>
              <a:rPr lang="en-GB" altLang="en-US" smtClean="0"/>
              <a:t>Conduct customer tests</a:t>
            </a:r>
          </a:p>
          <a:p>
            <a:pPr lvl="2" eaLnBrk="1" hangingPunct="1"/>
            <a:r>
              <a:rPr lang="en-GB" altLang="en-US" smtClean="0"/>
              <a:t>Alpha testing is internal to company</a:t>
            </a:r>
          </a:p>
          <a:p>
            <a:pPr lvl="2" eaLnBrk="1" hangingPunct="1"/>
            <a:r>
              <a:rPr lang="en-GB" altLang="en-US" smtClean="0"/>
              <a:t>Beta testing with potential customers</a:t>
            </a:r>
          </a:p>
        </p:txBody>
      </p:sp>
    </p:spTree>
    <p:extLst>
      <p:ext uri="{BB962C8B-B14F-4D97-AF65-F5344CB8AC3E}">
        <p14:creationId xmlns:p14="http://schemas.microsoft.com/office/powerpoint/2010/main" val="3086443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5363" name="Rectangle 3"/>
          <p:cNvSpPr>
            <a:spLocks noGrp="1" noChangeArrowheads="1"/>
          </p:cNvSpPr>
          <p:nvPr>
            <p:ph type="body" idx="1"/>
          </p:nvPr>
        </p:nvSpPr>
        <p:spPr/>
        <p:txBody>
          <a:bodyPr/>
          <a:lstStyle/>
          <a:p>
            <a:pPr eaLnBrk="1" hangingPunct="1"/>
            <a:r>
              <a:rPr lang="en-GB" altLang="en-US" sz="2800" smtClean="0"/>
              <a:t>Market Testing</a:t>
            </a:r>
          </a:p>
          <a:p>
            <a:pPr lvl="1" eaLnBrk="1" hangingPunct="1"/>
            <a:r>
              <a:rPr lang="en-GB" altLang="en-US" sz="2400" smtClean="0"/>
              <a:t>The amount is related to investment costs</a:t>
            </a:r>
          </a:p>
          <a:p>
            <a:pPr lvl="1" eaLnBrk="1" hangingPunct="1"/>
            <a:r>
              <a:rPr lang="en-GB" altLang="en-US" sz="2400" smtClean="0"/>
              <a:t>Also time constraints will restrict market testing</a:t>
            </a:r>
          </a:p>
          <a:p>
            <a:pPr lvl="1" eaLnBrk="1" hangingPunct="1"/>
            <a:r>
              <a:rPr lang="en-GB" altLang="en-US" sz="2400" smtClean="0"/>
              <a:t>Test with customers for no cost then reoffer the same customers product at a price</a:t>
            </a:r>
          </a:p>
          <a:p>
            <a:pPr lvl="1" eaLnBrk="1" hangingPunct="1"/>
            <a:r>
              <a:rPr lang="en-GB" altLang="en-US" sz="2400" smtClean="0"/>
              <a:t>Simulation, make an advertisement for product and show to customers with adverts for other similar product and ask them which they like and why</a:t>
            </a:r>
          </a:p>
          <a:p>
            <a:pPr lvl="1" eaLnBrk="1" hangingPunct="1"/>
            <a:r>
              <a:rPr lang="en-GB" altLang="en-US" sz="2400" smtClean="0"/>
              <a:t>Test market, best in a region</a:t>
            </a:r>
          </a:p>
        </p:txBody>
      </p:sp>
    </p:spTree>
    <p:extLst>
      <p:ext uri="{BB962C8B-B14F-4D97-AF65-F5344CB8AC3E}">
        <p14:creationId xmlns:p14="http://schemas.microsoft.com/office/powerpoint/2010/main" val="2594254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6387" name="Rectangle 3"/>
          <p:cNvSpPr>
            <a:spLocks noGrp="1" noChangeArrowheads="1"/>
          </p:cNvSpPr>
          <p:nvPr>
            <p:ph type="body" idx="1"/>
          </p:nvPr>
        </p:nvSpPr>
        <p:spPr/>
        <p:txBody>
          <a:bodyPr/>
          <a:lstStyle/>
          <a:p>
            <a:pPr eaLnBrk="1" hangingPunct="1"/>
            <a:r>
              <a:rPr lang="en-GB" altLang="en-US" smtClean="0"/>
              <a:t>Commercialisation</a:t>
            </a:r>
          </a:p>
          <a:p>
            <a:pPr lvl="1" eaLnBrk="1" hangingPunct="1"/>
            <a:r>
              <a:rPr lang="en-GB" altLang="en-US" smtClean="0"/>
              <a:t>When (timing), before competitors, alongside competitors of after competitors</a:t>
            </a:r>
          </a:p>
          <a:p>
            <a:pPr lvl="1" eaLnBrk="1" hangingPunct="1"/>
            <a:r>
              <a:rPr lang="en-GB" altLang="en-US" smtClean="0"/>
              <a:t>Where (geography)</a:t>
            </a:r>
          </a:p>
          <a:p>
            <a:pPr lvl="1" eaLnBrk="1" hangingPunct="1"/>
            <a:r>
              <a:rPr lang="en-GB" altLang="en-US" smtClean="0"/>
              <a:t>To Whom (which target markets)</a:t>
            </a:r>
          </a:p>
          <a:p>
            <a:pPr lvl="1" eaLnBrk="1" hangingPunct="1"/>
            <a:r>
              <a:rPr lang="en-GB" altLang="en-US" smtClean="0"/>
              <a:t>How, action plan for rolling out the new product into markets (iPod interesting example)</a:t>
            </a:r>
          </a:p>
        </p:txBody>
      </p:sp>
    </p:spTree>
    <p:extLst>
      <p:ext uri="{BB962C8B-B14F-4D97-AF65-F5344CB8AC3E}">
        <p14:creationId xmlns:p14="http://schemas.microsoft.com/office/powerpoint/2010/main" val="2249559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Segmentation</a:t>
            </a:r>
            <a:endParaRPr lang="en-GB" dirty="0"/>
          </a:p>
        </p:txBody>
      </p:sp>
      <p:sp>
        <p:nvSpPr>
          <p:cNvPr id="3" name="Content Placeholder 2"/>
          <p:cNvSpPr>
            <a:spLocks noGrp="1"/>
          </p:cNvSpPr>
          <p:nvPr>
            <p:ph idx="1"/>
          </p:nvPr>
        </p:nvSpPr>
        <p:spPr/>
        <p:txBody>
          <a:bodyPr>
            <a:normAutofit lnSpcReduction="10000"/>
          </a:bodyPr>
          <a:lstStyle/>
          <a:p>
            <a:r>
              <a:rPr lang="en-GB" dirty="0" smtClean="0"/>
              <a:t>Some challenges</a:t>
            </a:r>
          </a:p>
          <a:p>
            <a:pPr lvl="1"/>
            <a:r>
              <a:rPr lang="en-GB" dirty="0" smtClean="0"/>
              <a:t>Homogenous preferences, where consumers have roughly the same preferences</a:t>
            </a:r>
          </a:p>
          <a:p>
            <a:pPr lvl="1"/>
            <a:r>
              <a:rPr lang="en-GB" dirty="0" smtClean="0"/>
              <a:t>Diffused preferences, the other extreme where consumers have scattered preferences</a:t>
            </a:r>
          </a:p>
          <a:p>
            <a:pPr lvl="1"/>
            <a:r>
              <a:rPr lang="en-GB" dirty="0" smtClean="0"/>
              <a:t>Niche, where consumers have an easily identifiable set of preferences</a:t>
            </a:r>
          </a:p>
          <a:p>
            <a:pPr lvl="1"/>
            <a:r>
              <a:rPr lang="en-GB" dirty="0" smtClean="0"/>
              <a:t>Local, tailored to the wants and needs of a local market</a:t>
            </a:r>
          </a:p>
          <a:p>
            <a:pPr lvl="1"/>
            <a:r>
              <a:rPr lang="en-GB" dirty="0" err="1" smtClean="0"/>
              <a:t>Customerization</a:t>
            </a:r>
            <a:r>
              <a:rPr lang="en-GB" dirty="0" smtClean="0"/>
              <a:t>, a segment of one</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Bases of Segmentation</a:t>
            </a:r>
            <a:endParaRPr lang="en-GB" dirty="0"/>
          </a:p>
        </p:txBody>
      </p:sp>
      <p:sp>
        <p:nvSpPr>
          <p:cNvPr id="3" name="Content Placeholder 2"/>
          <p:cNvSpPr>
            <a:spLocks noGrp="1"/>
          </p:cNvSpPr>
          <p:nvPr>
            <p:ph idx="1"/>
          </p:nvPr>
        </p:nvSpPr>
        <p:spPr/>
        <p:txBody>
          <a:bodyPr>
            <a:normAutofit lnSpcReduction="10000"/>
          </a:bodyPr>
          <a:lstStyle/>
          <a:p>
            <a:r>
              <a:rPr lang="en-GB" dirty="0" smtClean="0"/>
              <a:t>Geographic- calls for dividing the market into distinct geographic groups. This can mean large companies stock products to satisfy distinct local needs</a:t>
            </a:r>
          </a:p>
          <a:p>
            <a:r>
              <a:rPr lang="en-GB" dirty="0" smtClean="0"/>
              <a:t>Demographic – market is divided into groups on the basis of age, family size, family life cycle, gender, occupation, income, education, religion, race, generation nationality and social class</a:t>
            </a:r>
          </a:p>
          <a:p>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Bases of Segmentation</a:t>
            </a:r>
            <a:endParaRPr lang="en-GB" dirty="0"/>
          </a:p>
        </p:txBody>
      </p:sp>
      <p:sp>
        <p:nvSpPr>
          <p:cNvPr id="3" name="Content Placeholder 2"/>
          <p:cNvSpPr>
            <a:spLocks noGrp="1"/>
          </p:cNvSpPr>
          <p:nvPr>
            <p:ph idx="1"/>
          </p:nvPr>
        </p:nvSpPr>
        <p:spPr/>
        <p:txBody>
          <a:bodyPr/>
          <a:lstStyle/>
          <a:p>
            <a:r>
              <a:rPr lang="en-GB" dirty="0" smtClean="0"/>
              <a:t>Psychographic – market divided on basis of psychological/personality traits, lifestyle or values. Problem? People in the same social group can have different psychographic profiles</a:t>
            </a:r>
          </a:p>
          <a:p>
            <a:r>
              <a:rPr lang="en-GB" dirty="0" smtClean="0"/>
              <a:t>Behavioural – buyers divided into groups on the basis of their knowledge of, attitude toward, use of, or response to a product</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Behavioural Variables</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Occasions-  when consumers use a product by understanding this we can expand the market to other occasions. For example what we add coke to</a:t>
            </a:r>
          </a:p>
          <a:p>
            <a:r>
              <a:rPr lang="en-GB" dirty="0" smtClean="0"/>
              <a:t>Benefits – what we look for from the products and services we consume</a:t>
            </a:r>
          </a:p>
          <a:p>
            <a:r>
              <a:rPr lang="en-GB" dirty="0" smtClean="0"/>
              <a:t>User status- non, potential, first time, regular, previous</a:t>
            </a:r>
          </a:p>
          <a:p>
            <a:r>
              <a:rPr lang="en-GB" dirty="0" smtClean="0"/>
              <a:t>Usage rate – light, medium, heavy</a:t>
            </a:r>
          </a:p>
          <a:p>
            <a:r>
              <a:rPr lang="en-GB" dirty="0" smtClean="0"/>
              <a:t>Buyer readiness stage- the market consists of people at a different stage of readiness to buy. For example, aware/unaware of product, informed/interested</a:t>
            </a:r>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Market Targeting</a:t>
            </a:r>
            <a:endParaRPr lang="en-GB" dirty="0"/>
          </a:p>
        </p:txBody>
      </p:sp>
      <p:sp>
        <p:nvSpPr>
          <p:cNvPr id="3" name="Content Placeholder 2"/>
          <p:cNvSpPr>
            <a:spLocks noGrp="1"/>
          </p:cNvSpPr>
          <p:nvPr>
            <p:ph idx="1"/>
          </p:nvPr>
        </p:nvSpPr>
        <p:spPr/>
        <p:txBody>
          <a:bodyPr>
            <a:normAutofit lnSpcReduction="10000"/>
          </a:bodyPr>
          <a:lstStyle/>
          <a:p>
            <a:r>
              <a:rPr lang="en-GB" dirty="0" smtClean="0"/>
              <a:t>Effective criteria</a:t>
            </a:r>
          </a:p>
          <a:p>
            <a:pPr lvl="1"/>
            <a:r>
              <a:rPr lang="en-GB" dirty="0" smtClean="0"/>
              <a:t>Measurable-size, purchasing power and characteristics of the segment can be measured</a:t>
            </a:r>
          </a:p>
          <a:p>
            <a:pPr lvl="1"/>
            <a:r>
              <a:rPr lang="en-GB" dirty="0" smtClean="0"/>
              <a:t>Substantial-segments large and profitable to serve</a:t>
            </a:r>
          </a:p>
          <a:p>
            <a:pPr lvl="1"/>
            <a:r>
              <a:rPr lang="en-GB" dirty="0" smtClean="0"/>
              <a:t>Accessible-can be easily reached and served</a:t>
            </a:r>
          </a:p>
          <a:p>
            <a:pPr lvl="1"/>
            <a:r>
              <a:rPr lang="en-GB" dirty="0" smtClean="0"/>
              <a:t>Differentiable-the segments can are different and can respond to different marketing mix elements and programs</a:t>
            </a:r>
          </a:p>
          <a:p>
            <a:pPr lvl="1"/>
            <a:r>
              <a:rPr lang="en-GB" dirty="0" smtClean="0"/>
              <a:t>Actionable-effective programs can be formulate for attracting and serving the segments </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GB" altLang="en-US" smtClean="0"/>
              <a:t>Invention or Innovation</a:t>
            </a:r>
          </a:p>
        </p:txBody>
      </p:sp>
      <p:sp>
        <p:nvSpPr>
          <p:cNvPr id="3075" name="Rectangle 3"/>
          <p:cNvSpPr>
            <a:spLocks noGrp="1" noChangeArrowheads="1"/>
          </p:cNvSpPr>
          <p:nvPr>
            <p:ph type="body" idx="1"/>
          </p:nvPr>
        </p:nvSpPr>
        <p:spPr/>
        <p:txBody>
          <a:bodyPr/>
          <a:lstStyle/>
          <a:p>
            <a:pPr eaLnBrk="1" hangingPunct="1"/>
            <a:r>
              <a:rPr lang="en-GB" altLang="en-US" smtClean="0"/>
              <a:t>Invention-the discovery of a new device or process, dependant on scientific discovery</a:t>
            </a:r>
          </a:p>
          <a:p>
            <a:pPr eaLnBrk="1" hangingPunct="1"/>
            <a:r>
              <a:rPr lang="en-GB" altLang="en-US" smtClean="0"/>
              <a:t>Innovation-the process of taking the invention and incorporating it into a new use. It can be managed by developing internal skills and competencies; encouraging the generation of ideas; product lifecycle management</a:t>
            </a:r>
          </a:p>
        </p:txBody>
      </p:sp>
    </p:spTree>
    <p:extLst>
      <p:ext uri="{BB962C8B-B14F-4D97-AF65-F5344CB8AC3E}">
        <p14:creationId xmlns:p14="http://schemas.microsoft.com/office/powerpoint/2010/main" val="584426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title"/>
          </p:nvPr>
        </p:nvSpPr>
        <p:spPr/>
        <p:txBody>
          <a:bodyPr>
            <a:normAutofit/>
          </a:bodyPr>
          <a:lstStyle/>
          <a:p>
            <a:pPr eaLnBrk="1" hangingPunct="1"/>
            <a:r>
              <a:rPr lang="en-GB" altLang="en-US" dirty="0" smtClean="0"/>
              <a:t>Market </a:t>
            </a:r>
            <a:r>
              <a:rPr lang="en-GB" altLang="en-US" dirty="0" smtClean="0"/>
              <a:t>Research</a:t>
            </a:r>
          </a:p>
        </p:txBody>
      </p:sp>
      <p:sp>
        <p:nvSpPr>
          <p:cNvPr id="3075" name="Rectangle 1027"/>
          <p:cNvSpPr>
            <a:spLocks noGrp="1" noChangeArrowheads="1"/>
          </p:cNvSpPr>
          <p:nvPr>
            <p:ph type="body" idx="1"/>
          </p:nvPr>
        </p:nvSpPr>
        <p:spPr/>
        <p:txBody>
          <a:bodyPr/>
          <a:lstStyle/>
          <a:p>
            <a:pPr eaLnBrk="1" hangingPunct="1"/>
            <a:endParaRPr lang="en-GB" altLang="en-US" smtClean="0"/>
          </a:p>
          <a:p>
            <a:pPr eaLnBrk="1" hangingPunct="1"/>
            <a:r>
              <a:rPr lang="en-GB" altLang="en-US" smtClean="0"/>
              <a:t>Supports decision-makers by </a:t>
            </a:r>
            <a:r>
              <a:rPr lang="en-GB" altLang="en-US" i="1" smtClean="0"/>
              <a:t>collecting, analysing </a:t>
            </a:r>
            <a:r>
              <a:rPr lang="en-GB" altLang="en-US" smtClean="0"/>
              <a:t>and</a:t>
            </a:r>
            <a:r>
              <a:rPr lang="en-GB" altLang="en-US" i="1" smtClean="0"/>
              <a:t> interpreting</a:t>
            </a:r>
            <a:r>
              <a:rPr lang="en-GB" altLang="en-US" smtClean="0"/>
              <a:t> information needed to identify and solve marketing problems.</a:t>
            </a:r>
          </a:p>
          <a:p>
            <a:pPr eaLnBrk="1" hangingPunct="1"/>
            <a:r>
              <a:rPr lang="en-GB" altLang="en-US" smtClean="0"/>
              <a:t>It links the consumer to the marketer</a:t>
            </a:r>
          </a:p>
        </p:txBody>
      </p:sp>
    </p:spTree>
    <p:extLst>
      <p:ext uri="{BB962C8B-B14F-4D97-AF65-F5344CB8AC3E}">
        <p14:creationId xmlns:p14="http://schemas.microsoft.com/office/powerpoint/2010/main" val="3042132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Market Research</a:t>
            </a:r>
          </a:p>
        </p:txBody>
      </p:sp>
      <p:sp>
        <p:nvSpPr>
          <p:cNvPr id="4099" name="Rectangle 3"/>
          <p:cNvSpPr>
            <a:spLocks noGrp="1" noChangeArrowheads="1"/>
          </p:cNvSpPr>
          <p:nvPr>
            <p:ph type="subTitle" idx="1"/>
          </p:nvPr>
        </p:nvSpPr>
        <p:spPr/>
        <p:txBody>
          <a:bodyPr/>
          <a:lstStyle/>
          <a:p>
            <a:pPr eaLnBrk="1" hangingPunct="1"/>
            <a:r>
              <a:rPr lang="en-GB" altLang="en-US" smtClean="0"/>
              <a:t>Secondary &amp; Primary Data Collection</a:t>
            </a:r>
          </a:p>
        </p:txBody>
      </p:sp>
    </p:spTree>
    <p:extLst>
      <p:ext uri="{BB962C8B-B14F-4D97-AF65-F5344CB8AC3E}">
        <p14:creationId xmlns:p14="http://schemas.microsoft.com/office/powerpoint/2010/main" val="37132479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altLang="en-US" smtClean="0"/>
              <a:t>Secondary &amp; Primary Data </a:t>
            </a:r>
          </a:p>
        </p:txBody>
      </p:sp>
      <p:sp>
        <p:nvSpPr>
          <p:cNvPr id="5123" name="Rectangle 3"/>
          <p:cNvSpPr>
            <a:spLocks noGrp="1" noChangeArrowheads="1"/>
          </p:cNvSpPr>
          <p:nvPr>
            <p:ph type="body" idx="1"/>
          </p:nvPr>
        </p:nvSpPr>
        <p:spPr/>
        <p:txBody>
          <a:bodyPr/>
          <a:lstStyle/>
          <a:p>
            <a:pPr eaLnBrk="1" hangingPunct="1"/>
            <a:endParaRPr lang="en-GB" altLang="en-US" smtClean="0"/>
          </a:p>
          <a:p>
            <a:pPr eaLnBrk="1" hangingPunct="1"/>
            <a:r>
              <a:rPr lang="en-GB" altLang="en-US" smtClean="0"/>
              <a:t>“The act of sourcing, evaluating and analysing secondary data can realise great insights for decision-makers.  It is also vital to successful problem diagnosis, sample planning and collection of primary data”</a:t>
            </a:r>
          </a:p>
          <a:p>
            <a:pPr eaLnBrk="1" hangingPunct="1">
              <a:buFont typeface="Wingdings" pitchFamily="2" charset="2"/>
              <a:buNone/>
            </a:pPr>
            <a:r>
              <a:rPr lang="en-GB" altLang="en-US" smtClean="0"/>
              <a:t>	</a:t>
            </a:r>
            <a:r>
              <a:rPr lang="en-GB" altLang="en-US" sz="2000" smtClean="0"/>
              <a:t>Malhotra &amp; Birks (2003)</a:t>
            </a:r>
            <a:endParaRPr lang="en-GB" altLang="en-US" smtClean="0"/>
          </a:p>
        </p:txBody>
      </p:sp>
    </p:spTree>
    <p:extLst>
      <p:ext uri="{BB962C8B-B14F-4D97-AF65-F5344CB8AC3E}">
        <p14:creationId xmlns:p14="http://schemas.microsoft.com/office/powerpoint/2010/main" val="1588487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Secondary Data</a:t>
            </a:r>
          </a:p>
        </p:txBody>
      </p:sp>
      <p:sp>
        <p:nvSpPr>
          <p:cNvPr id="6147" name="Rectangle 3"/>
          <p:cNvSpPr>
            <a:spLocks noGrp="1" noChangeArrowheads="1"/>
          </p:cNvSpPr>
          <p:nvPr>
            <p:ph type="body" idx="1"/>
          </p:nvPr>
        </p:nvSpPr>
        <p:spPr/>
        <p:txBody>
          <a:bodyPr/>
          <a:lstStyle/>
          <a:p>
            <a:pPr eaLnBrk="1" hangingPunct="1"/>
            <a:r>
              <a:rPr lang="en-GB" altLang="en-US" smtClean="0"/>
              <a:t>Data that has already been collected for purposes other than the problem at hand</a:t>
            </a:r>
          </a:p>
          <a:p>
            <a:pPr eaLnBrk="1" hangingPunct="1"/>
            <a:r>
              <a:rPr lang="en-GB" altLang="en-US" smtClean="0"/>
              <a:t>Usually easily accessible, inexpensive and quick to obtain </a:t>
            </a:r>
          </a:p>
          <a:p>
            <a:pPr eaLnBrk="1" hangingPunct="1"/>
            <a:r>
              <a:rPr lang="en-GB" altLang="en-US" smtClean="0"/>
              <a:t>But may lack in accuracy and may not be up to date</a:t>
            </a:r>
          </a:p>
        </p:txBody>
      </p:sp>
    </p:spTree>
    <p:extLst>
      <p:ext uri="{BB962C8B-B14F-4D97-AF65-F5344CB8AC3E}">
        <p14:creationId xmlns:p14="http://schemas.microsoft.com/office/powerpoint/2010/main" val="2440489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Secondary Data</a:t>
            </a:r>
          </a:p>
        </p:txBody>
      </p:sp>
      <p:sp>
        <p:nvSpPr>
          <p:cNvPr id="7171" name="Rectangle 3"/>
          <p:cNvSpPr>
            <a:spLocks noGrp="1" noChangeArrowheads="1"/>
          </p:cNvSpPr>
          <p:nvPr>
            <p:ph type="body" idx="1"/>
          </p:nvPr>
        </p:nvSpPr>
        <p:spPr/>
        <p:txBody>
          <a:bodyPr/>
          <a:lstStyle/>
          <a:p>
            <a:pPr eaLnBrk="1" hangingPunct="1"/>
            <a:r>
              <a:rPr lang="en-GB" altLang="en-US" b="1" u="sng" smtClean="0"/>
              <a:t>Internal data</a:t>
            </a:r>
            <a:r>
              <a:rPr lang="en-GB" altLang="en-US" smtClean="0"/>
              <a:t>: Information already available inside the organisation</a:t>
            </a:r>
          </a:p>
          <a:p>
            <a:pPr eaLnBrk="1" hangingPunct="1"/>
            <a:r>
              <a:rPr lang="en-GB" altLang="en-US" b="1" u="sng" smtClean="0"/>
              <a:t>External data</a:t>
            </a:r>
            <a:r>
              <a:rPr lang="en-GB" altLang="en-US" u="sng" smtClean="0"/>
              <a:t>:</a:t>
            </a:r>
            <a:r>
              <a:rPr lang="en-GB" altLang="en-US" smtClean="0"/>
              <a:t>  Generated by sources outside the organisation.  Generally more expensive and harder to obtain than internal</a:t>
            </a:r>
          </a:p>
          <a:p>
            <a:pPr eaLnBrk="1" hangingPunct="1"/>
            <a:r>
              <a:rPr lang="en-GB" altLang="en-US" i="1" smtClean="0"/>
              <a:t>What are some sources of secondary data?</a:t>
            </a:r>
            <a:endParaRPr lang="en-GB" altLang="en-US" i="1" u="sng" smtClean="0"/>
          </a:p>
        </p:txBody>
      </p:sp>
    </p:spTree>
    <p:extLst>
      <p:ext uri="{BB962C8B-B14F-4D97-AF65-F5344CB8AC3E}">
        <p14:creationId xmlns:p14="http://schemas.microsoft.com/office/powerpoint/2010/main" val="1377865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Primary data</a:t>
            </a:r>
          </a:p>
        </p:txBody>
      </p:sp>
      <p:sp>
        <p:nvSpPr>
          <p:cNvPr id="8195" name="Rectangle 3"/>
          <p:cNvSpPr>
            <a:spLocks noGrp="1" noChangeArrowheads="1"/>
          </p:cNvSpPr>
          <p:nvPr>
            <p:ph type="body" idx="1"/>
          </p:nvPr>
        </p:nvSpPr>
        <p:spPr/>
        <p:txBody>
          <a:bodyPr/>
          <a:lstStyle/>
          <a:p>
            <a:pPr eaLnBrk="1" hangingPunct="1"/>
            <a:endParaRPr lang="en-GB" altLang="en-US" smtClean="0"/>
          </a:p>
          <a:p>
            <a:pPr eaLnBrk="1" hangingPunct="1"/>
            <a:r>
              <a:rPr lang="en-GB" altLang="en-US" smtClean="0"/>
              <a:t>Data collected by the researcher for a specific research problem</a:t>
            </a:r>
          </a:p>
          <a:p>
            <a:pPr eaLnBrk="1" hangingPunct="1"/>
            <a:r>
              <a:rPr lang="en-GB" altLang="en-US" smtClean="0"/>
              <a:t>May be Qualitative or Quantitative</a:t>
            </a:r>
          </a:p>
        </p:txBody>
      </p:sp>
    </p:spTree>
    <p:extLst>
      <p:ext uri="{BB962C8B-B14F-4D97-AF65-F5344CB8AC3E}">
        <p14:creationId xmlns:p14="http://schemas.microsoft.com/office/powerpoint/2010/main" val="4109124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Qualitative Research</a:t>
            </a:r>
          </a:p>
        </p:txBody>
      </p:sp>
      <p:sp>
        <p:nvSpPr>
          <p:cNvPr id="9219" name="Rectangle 3"/>
          <p:cNvSpPr>
            <a:spLocks noGrp="1" noChangeArrowheads="1"/>
          </p:cNvSpPr>
          <p:nvPr>
            <p:ph type="body" idx="1"/>
          </p:nvPr>
        </p:nvSpPr>
        <p:spPr/>
        <p:txBody>
          <a:bodyPr/>
          <a:lstStyle/>
          <a:p>
            <a:pPr eaLnBrk="1" hangingPunct="1"/>
            <a:endParaRPr lang="en-GB" altLang="en-US" smtClean="0"/>
          </a:p>
          <a:p>
            <a:pPr eaLnBrk="1" hangingPunct="1"/>
            <a:r>
              <a:rPr lang="en-GB" altLang="en-US" smtClean="0"/>
              <a:t>“Unstructured, primarily exploratory design based on small samples, intended to provide insight and understanding”</a:t>
            </a:r>
          </a:p>
          <a:p>
            <a:pPr eaLnBrk="1" hangingPunct="1">
              <a:buFont typeface="Wingdings" pitchFamily="2" charset="2"/>
              <a:buNone/>
            </a:pPr>
            <a:r>
              <a:rPr lang="en-GB" altLang="en-US" smtClean="0"/>
              <a:t>	</a:t>
            </a:r>
            <a:r>
              <a:rPr lang="en-GB" altLang="en-US" sz="2000" smtClean="0"/>
              <a:t>Malhotra &amp; Birks (2003)</a:t>
            </a:r>
            <a:endParaRPr lang="en-GB" altLang="en-US" smtClean="0"/>
          </a:p>
        </p:txBody>
      </p:sp>
    </p:spTree>
    <p:extLst>
      <p:ext uri="{BB962C8B-B14F-4D97-AF65-F5344CB8AC3E}">
        <p14:creationId xmlns:p14="http://schemas.microsoft.com/office/powerpoint/2010/main" val="4140927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Quantitative Research</a:t>
            </a:r>
          </a:p>
        </p:txBody>
      </p:sp>
      <p:sp>
        <p:nvSpPr>
          <p:cNvPr id="10243" name="Rectangle 3"/>
          <p:cNvSpPr>
            <a:spLocks noGrp="1" noChangeArrowheads="1"/>
          </p:cNvSpPr>
          <p:nvPr>
            <p:ph type="body" idx="1"/>
          </p:nvPr>
        </p:nvSpPr>
        <p:spPr/>
        <p:txBody>
          <a:bodyPr/>
          <a:lstStyle/>
          <a:p>
            <a:pPr eaLnBrk="1" hangingPunct="1"/>
            <a:endParaRPr lang="en-GB" altLang="en-US" smtClean="0"/>
          </a:p>
          <a:p>
            <a:pPr eaLnBrk="1" hangingPunct="1"/>
            <a:r>
              <a:rPr lang="en-GB" altLang="en-US" smtClean="0"/>
              <a:t>“Research techniques that seek to quantify data and typically, apply some form of statistical analysis.”</a:t>
            </a:r>
          </a:p>
          <a:p>
            <a:pPr eaLnBrk="1" hangingPunct="1">
              <a:buFont typeface="Wingdings" pitchFamily="2" charset="2"/>
              <a:buNone/>
            </a:pPr>
            <a:r>
              <a:rPr lang="en-GB" altLang="en-US" smtClean="0"/>
              <a:t>	</a:t>
            </a:r>
            <a:r>
              <a:rPr lang="en-GB" altLang="en-US" sz="2000" smtClean="0"/>
              <a:t>Malhotra &amp; Birks (2003)</a:t>
            </a:r>
            <a:endParaRPr lang="en-GB" altLang="en-US" smtClean="0"/>
          </a:p>
        </p:txBody>
      </p:sp>
    </p:spTree>
    <p:extLst>
      <p:ext uri="{BB962C8B-B14F-4D97-AF65-F5344CB8AC3E}">
        <p14:creationId xmlns:p14="http://schemas.microsoft.com/office/powerpoint/2010/main" val="36867562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p:txBody>
          <a:bodyPr/>
          <a:lstStyle/>
          <a:p>
            <a:pPr eaLnBrk="1" hangingPunct="1"/>
            <a:r>
              <a:rPr lang="en-GB" altLang="en-US" smtClean="0"/>
              <a:t>Market Research</a:t>
            </a:r>
          </a:p>
        </p:txBody>
      </p:sp>
      <p:sp>
        <p:nvSpPr>
          <p:cNvPr id="11267" name="Rectangle 3"/>
          <p:cNvSpPr>
            <a:spLocks noGrp="1" noChangeArrowheads="1"/>
          </p:cNvSpPr>
          <p:nvPr>
            <p:ph type="subTitle" idx="1"/>
          </p:nvPr>
        </p:nvSpPr>
        <p:spPr/>
        <p:txBody>
          <a:bodyPr/>
          <a:lstStyle/>
          <a:p>
            <a:pPr eaLnBrk="1" hangingPunct="1"/>
            <a:r>
              <a:rPr lang="en-GB" altLang="en-US" smtClean="0"/>
              <a:t>Qualitative Research</a:t>
            </a:r>
          </a:p>
        </p:txBody>
      </p:sp>
    </p:spTree>
    <p:extLst>
      <p:ext uri="{BB962C8B-B14F-4D97-AF65-F5344CB8AC3E}">
        <p14:creationId xmlns:p14="http://schemas.microsoft.com/office/powerpoint/2010/main" val="2147814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Qualitative Research</a:t>
            </a:r>
          </a:p>
        </p:txBody>
      </p:sp>
      <p:sp>
        <p:nvSpPr>
          <p:cNvPr id="12291" name="Rectangle 3"/>
          <p:cNvSpPr>
            <a:spLocks noGrp="1" noChangeArrowheads="1"/>
          </p:cNvSpPr>
          <p:nvPr>
            <p:ph type="body" idx="1"/>
          </p:nvPr>
        </p:nvSpPr>
        <p:spPr/>
        <p:txBody>
          <a:bodyPr/>
          <a:lstStyle/>
          <a:p>
            <a:pPr eaLnBrk="1" hangingPunct="1"/>
            <a:r>
              <a:rPr lang="en-GB" altLang="en-US" b="1" u="sng" smtClean="0"/>
              <a:t>Direct approach</a:t>
            </a:r>
            <a:r>
              <a:rPr lang="en-GB" altLang="en-US" b="1" smtClean="0"/>
              <a:t>: </a:t>
            </a:r>
            <a:r>
              <a:rPr lang="en-GB" altLang="en-US" smtClean="0"/>
              <a:t>where purpose of research is disclosed to respondents or are obvious.  Focus groups and in-depth interviews are major direct techniques</a:t>
            </a:r>
          </a:p>
          <a:p>
            <a:pPr eaLnBrk="1" hangingPunct="1"/>
            <a:r>
              <a:rPr lang="en-GB" altLang="en-US" b="1" u="sng" smtClean="0"/>
              <a:t>Indirect approach</a:t>
            </a:r>
            <a:r>
              <a:rPr lang="en-GB" altLang="en-US" b="1" smtClean="0"/>
              <a:t>: </a:t>
            </a:r>
            <a:r>
              <a:rPr lang="en-GB" altLang="en-US" smtClean="0"/>
              <a:t> the purposes of the project are disguised from the respondents. Observation or Ethnographic techniques are generally undertaken</a:t>
            </a:r>
            <a:endParaRPr lang="en-GB" altLang="en-US" b="1" smtClean="0"/>
          </a:p>
        </p:txBody>
      </p:sp>
    </p:spTree>
    <p:extLst>
      <p:ext uri="{BB962C8B-B14F-4D97-AF65-F5344CB8AC3E}">
        <p14:creationId xmlns:p14="http://schemas.microsoft.com/office/powerpoint/2010/main" val="2068025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GB" altLang="en-US" smtClean="0"/>
              <a:t>Innovation</a:t>
            </a:r>
          </a:p>
        </p:txBody>
      </p:sp>
      <p:sp>
        <p:nvSpPr>
          <p:cNvPr id="4099" name="Rectangle 3"/>
          <p:cNvSpPr>
            <a:spLocks noGrp="1" noChangeArrowheads="1"/>
          </p:cNvSpPr>
          <p:nvPr>
            <p:ph type="body" idx="1"/>
          </p:nvPr>
        </p:nvSpPr>
        <p:spPr/>
        <p:txBody>
          <a:bodyPr/>
          <a:lstStyle/>
          <a:p>
            <a:pPr eaLnBrk="1" hangingPunct="1">
              <a:lnSpc>
                <a:spcPct val="90000"/>
              </a:lnSpc>
            </a:pPr>
            <a:r>
              <a:rPr lang="en-GB" altLang="en-US" sz="2800" smtClean="0"/>
              <a:t>Product (service) [pull] designed to offer greater value to the customer</a:t>
            </a:r>
          </a:p>
          <a:p>
            <a:pPr eaLnBrk="1" hangingPunct="1">
              <a:lnSpc>
                <a:spcPct val="90000"/>
              </a:lnSpc>
            </a:pPr>
            <a:r>
              <a:rPr lang="en-GB" altLang="en-US" sz="2800" smtClean="0"/>
              <a:t>Process [push] designed to improve the manufacturing process</a:t>
            </a:r>
          </a:p>
          <a:p>
            <a:pPr eaLnBrk="1" hangingPunct="1">
              <a:lnSpc>
                <a:spcPct val="90000"/>
              </a:lnSpc>
            </a:pPr>
            <a:r>
              <a:rPr lang="en-GB" altLang="en-US" sz="2800" smtClean="0"/>
              <a:t>Schumpeter defined innovation as</a:t>
            </a:r>
          </a:p>
          <a:p>
            <a:pPr lvl="1" eaLnBrk="1" hangingPunct="1">
              <a:lnSpc>
                <a:spcPct val="90000"/>
              </a:lnSpc>
            </a:pPr>
            <a:r>
              <a:rPr lang="en-GB" altLang="en-US" sz="2400" smtClean="0"/>
              <a:t>The introduction of a new good</a:t>
            </a:r>
          </a:p>
          <a:p>
            <a:pPr lvl="1" eaLnBrk="1" hangingPunct="1">
              <a:lnSpc>
                <a:spcPct val="90000"/>
              </a:lnSpc>
            </a:pPr>
            <a:r>
              <a:rPr lang="en-GB" altLang="en-US" sz="2400" smtClean="0"/>
              <a:t>Introduction of new method of production</a:t>
            </a:r>
          </a:p>
          <a:p>
            <a:pPr lvl="1" eaLnBrk="1" hangingPunct="1">
              <a:lnSpc>
                <a:spcPct val="90000"/>
              </a:lnSpc>
            </a:pPr>
            <a:r>
              <a:rPr lang="en-GB" altLang="en-US" sz="2400" smtClean="0"/>
              <a:t>Opening of a new market</a:t>
            </a:r>
          </a:p>
          <a:p>
            <a:pPr lvl="1" eaLnBrk="1" hangingPunct="1">
              <a:lnSpc>
                <a:spcPct val="90000"/>
              </a:lnSpc>
            </a:pPr>
            <a:r>
              <a:rPr lang="en-GB" altLang="en-US" sz="2400" smtClean="0"/>
              <a:t>Conquest of a new source of supply</a:t>
            </a:r>
          </a:p>
          <a:p>
            <a:pPr lvl="1" eaLnBrk="1" hangingPunct="1">
              <a:lnSpc>
                <a:spcPct val="90000"/>
              </a:lnSpc>
            </a:pPr>
            <a:r>
              <a:rPr lang="en-GB" altLang="en-US" sz="2400" smtClean="0"/>
              <a:t>Carrying out of a new organisation of industry</a:t>
            </a:r>
          </a:p>
        </p:txBody>
      </p:sp>
    </p:spTree>
    <p:extLst>
      <p:ext uri="{BB962C8B-B14F-4D97-AF65-F5344CB8AC3E}">
        <p14:creationId xmlns:p14="http://schemas.microsoft.com/office/powerpoint/2010/main" val="14504998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Observation</a:t>
            </a:r>
          </a:p>
        </p:txBody>
      </p:sp>
      <p:sp>
        <p:nvSpPr>
          <p:cNvPr id="13315" name="Rectangle 3"/>
          <p:cNvSpPr>
            <a:spLocks noGrp="1" noChangeArrowheads="1"/>
          </p:cNvSpPr>
          <p:nvPr>
            <p:ph type="body" idx="1"/>
          </p:nvPr>
        </p:nvSpPr>
        <p:spPr/>
        <p:txBody>
          <a:bodyPr/>
          <a:lstStyle/>
          <a:p>
            <a:pPr eaLnBrk="1" hangingPunct="1"/>
            <a:r>
              <a:rPr lang="en-GB" altLang="en-US" smtClean="0"/>
              <a:t>Descriptive Research</a:t>
            </a:r>
          </a:p>
          <a:p>
            <a:pPr eaLnBrk="1" hangingPunct="1"/>
            <a:r>
              <a:rPr lang="en-GB" altLang="en-US" smtClean="0"/>
              <a:t>Records behavioural patterns of people, objects and events in a systematic manner. </a:t>
            </a:r>
          </a:p>
          <a:p>
            <a:pPr eaLnBrk="1" hangingPunct="1"/>
            <a:r>
              <a:rPr lang="en-GB" altLang="en-US" smtClean="0"/>
              <a:t>Observer does not question or communicate. </a:t>
            </a:r>
          </a:p>
          <a:p>
            <a:pPr eaLnBrk="1" hangingPunct="1"/>
            <a:r>
              <a:rPr lang="en-GB" altLang="en-US" smtClean="0"/>
              <a:t>May be structure/unstructured, direct/indirect</a:t>
            </a:r>
          </a:p>
          <a:p>
            <a:pPr eaLnBrk="1" hangingPunct="1"/>
            <a:r>
              <a:rPr lang="en-GB" altLang="en-US" smtClean="0"/>
              <a:t>May be conducted in a natural or a contrived environment</a:t>
            </a:r>
          </a:p>
        </p:txBody>
      </p:sp>
    </p:spTree>
    <p:extLst>
      <p:ext uri="{BB962C8B-B14F-4D97-AF65-F5344CB8AC3E}">
        <p14:creationId xmlns:p14="http://schemas.microsoft.com/office/powerpoint/2010/main" val="4054560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title"/>
          </p:nvPr>
        </p:nvSpPr>
        <p:spPr/>
        <p:txBody>
          <a:bodyPr/>
          <a:lstStyle/>
          <a:p>
            <a:pPr algn="ctr" eaLnBrk="1" hangingPunct="1"/>
            <a:r>
              <a:rPr lang="en-GB" altLang="en-US" smtClean="0"/>
              <a:t>Observation</a:t>
            </a:r>
          </a:p>
        </p:txBody>
      </p:sp>
      <p:sp>
        <p:nvSpPr>
          <p:cNvPr id="14339" name="Rectangle 1027"/>
          <p:cNvSpPr>
            <a:spLocks noGrp="1" noChangeArrowheads="1"/>
          </p:cNvSpPr>
          <p:nvPr>
            <p:ph type="body" idx="1"/>
          </p:nvPr>
        </p:nvSpPr>
        <p:spPr/>
        <p:txBody>
          <a:bodyPr/>
          <a:lstStyle/>
          <a:p>
            <a:pPr eaLnBrk="1" hangingPunct="1"/>
            <a:endParaRPr lang="en-GB" altLang="en-US" smtClean="0"/>
          </a:p>
          <a:p>
            <a:pPr eaLnBrk="1" hangingPunct="1"/>
            <a:r>
              <a:rPr lang="en-GB" altLang="en-US" smtClean="0"/>
              <a:t>Advantages?</a:t>
            </a:r>
          </a:p>
          <a:p>
            <a:pPr eaLnBrk="1" hangingPunct="1"/>
            <a:r>
              <a:rPr lang="en-GB" altLang="en-US" smtClean="0"/>
              <a:t>Disadvantages? </a:t>
            </a:r>
          </a:p>
          <a:p>
            <a:pPr eaLnBrk="1" hangingPunct="1"/>
            <a:r>
              <a:rPr lang="en-GB" altLang="en-US" smtClean="0"/>
              <a:t>Observation complements rather than competes with surveys</a:t>
            </a:r>
          </a:p>
        </p:txBody>
      </p:sp>
    </p:spTree>
    <p:extLst>
      <p:ext uri="{BB962C8B-B14F-4D97-AF65-F5344CB8AC3E}">
        <p14:creationId xmlns:p14="http://schemas.microsoft.com/office/powerpoint/2010/main" val="430027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Focus Groups</a:t>
            </a:r>
          </a:p>
        </p:txBody>
      </p:sp>
      <p:sp>
        <p:nvSpPr>
          <p:cNvPr id="15363" name="Rectangle 3"/>
          <p:cNvSpPr>
            <a:spLocks noGrp="1" noChangeArrowheads="1"/>
          </p:cNvSpPr>
          <p:nvPr>
            <p:ph type="body" idx="1"/>
          </p:nvPr>
        </p:nvSpPr>
        <p:spPr/>
        <p:txBody>
          <a:bodyPr/>
          <a:lstStyle/>
          <a:p>
            <a:pPr eaLnBrk="1" hangingPunct="1"/>
            <a:r>
              <a:rPr lang="en-GB" altLang="en-US" smtClean="0"/>
              <a:t>Size usually 8 to 12 people.</a:t>
            </a:r>
          </a:p>
          <a:p>
            <a:pPr eaLnBrk="1" hangingPunct="1"/>
            <a:r>
              <a:rPr lang="en-GB" altLang="en-US" smtClean="0"/>
              <a:t>Composition: Homogeneous; respondents pre-screened.</a:t>
            </a:r>
          </a:p>
          <a:p>
            <a:pPr eaLnBrk="1" hangingPunct="1"/>
            <a:r>
              <a:rPr lang="en-GB" altLang="en-US" smtClean="0"/>
              <a:t>Duration generally 1 to 3 hours.</a:t>
            </a:r>
          </a:p>
          <a:p>
            <a:pPr eaLnBrk="1" hangingPunct="1"/>
            <a:r>
              <a:rPr lang="en-GB" altLang="en-US" smtClean="0"/>
              <a:t>Recorded by method that best suits interviewer and respondents. </a:t>
            </a:r>
          </a:p>
        </p:txBody>
      </p:sp>
    </p:spTree>
    <p:extLst>
      <p:ext uri="{BB962C8B-B14F-4D97-AF65-F5344CB8AC3E}">
        <p14:creationId xmlns:p14="http://schemas.microsoft.com/office/powerpoint/2010/main" val="2710269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GB" altLang="en-US" smtClean="0"/>
              <a:t>Projective Techniques</a:t>
            </a:r>
          </a:p>
        </p:txBody>
      </p:sp>
      <p:sp>
        <p:nvSpPr>
          <p:cNvPr id="16387" name="Rectangle 3"/>
          <p:cNvSpPr>
            <a:spLocks noGrp="1" noChangeArrowheads="1"/>
          </p:cNvSpPr>
          <p:nvPr>
            <p:ph type="body" idx="1"/>
          </p:nvPr>
        </p:nvSpPr>
        <p:spPr/>
        <p:txBody>
          <a:bodyPr/>
          <a:lstStyle/>
          <a:p>
            <a:pPr eaLnBrk="1" hangingPunct="1"/>
            <a:r>
              <a:rPr lang="en-GB" altLang="en-US" smtClean="0"/>
              <a:t>Unstructured and indirect</a:t>
            </a:r>
          </a:p>
          <a:p>
            <a:pPr eaLnBrk="1" hangingPunct="1"/>
            <a:r>
              <a:rPr lang="en-GB" altLang="en-US" smtClean="0"/>
              <a:t>Encourages respondent to project underlying emotions, beliefs, attitudes or feelings</a:t>
            </a:r>
          </a:p>
          <a:p>
            <a:pPr eaLnBrk="1" hangingPunct="1"/>
            <a:r>
              <a:rPr lang="en-GB" altLang="en-US" smtClean="0"/>
              <a:t>Different techniques</a:t>
            </a:r>
          </a:p>
          <a:p>
            <a:pPr lvl="1" eaLnBrk="1" hangingPunct="1"/>
            <a:r>
              <a:rPr lang="en-GB" altLang="en-US" i="1" smtClean="0"/>
              <a:t>Association techniques</a:t>
            </a:r>
          </a:p>
          <a:p>
            <a:pPr lvl="1" eaLnBrk="1" hangingPunct="1"/>
            <a:r>
              <a:rPr lang="en-GB" altLang="en-US" i="1" smtClean="0"/>
              <a:t>Word association</a:t>
            </a:r>
          </a:p>
          <a:p>
            <a:pPr eaLnBrk="1" hangingPunct="1"/>
            <a:endParaRPr lang="en-GB" altLang="en-US" smtClean="0"/>
          </a:p>
        </p:txBody>
      </p:sp>
    </p:spTree>
    <p:extLst>
      <p:ext uri="{BB962C8B-B14F-4D97-AF65-F5344CB8AC3E}">
        <p14:creationId xmlns:p14="http://schemas.microsoft.com/office/powerpoint/2010/main" val="1190785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smtClean="0"/>
              <a:t>Action Research</a:t>
            </a:r>
          </a:p>
        </p:txBody>
      </p:sp>
      <p:sp>
        <p:nvSpPr>
          <p:cNvPr id="17411" name="Rectangle 3"/>
          <p:cNvSpPr>
            <a:spLocks noGrp="1" noChangeArrowheads="1"/>
          </p:cNvSpPr>
          <p:nvPr>
            <p:ph type="body" idx="1"/>
          </p:nvPr>
        </p:nvSpPr>
        <p:spPr/>
        <p:txBody>
          <a:bodyPr/>
          <a:lstStyle/>
          <a:p>
            <a:pPr eaLnBrk="1" hangingPunct="1"/>
            <a:endParaRPr lang="en-GB" altLang="en-US" smtClean="0"/>
          </a:p>
          <a:p>
            <a:pPr eaLnBrk="1" hangingPunct="1"/>
            <a:r>
              <a:rPr lang="en-GB" altLang="en-US" smtClean="0"/>
              <a:t>“ A team research process, facilitated by a professional researcher(s), linking with decision-makers and other stakeholders who together wish to improve particular situations.”</a:t>
            </a:r>
          </a:p>
          <a:p>
            <a:pPr eaLnBrk="1" hangingPunct="1">
              <a:buFont typeface="Wingdings" pitchFamily="2" charset="2"/>
              <a:buNone/>
            </a:pPr>
            <a:r>
              <a:rPr lang="en-GB" altLang="en-US" smtClean="0"/>
              <a:t>	</a:t>
            </a:r>
            <a:r>
              <a:rPr lang="en-GB" altLang="en-US" sz="1800" smtClean="0"/>
              <a:t>Malhotra &amp; Birks 2003</a:t>
            </a:r>
            <a:endParaRPr lang="en-GB" altLang="en-US" smtClean="0"/>
          </a:p>
        </p:txBody>
      </p:sp>
    </p:spTree>
    <p:extLst>
      <p:ext uri="{BB962C8B-B14F-4D97-AF65-F5344CB8AC3E}">
        <p14:creationId xmlns:p14="http://schemas.microsoft.com/office/powerpoint/2010/main" val="1458690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Ethnographic Research</a:t>
            </a:r>
          </a:p>
        </p:txBody>
      </p:sp>
      <p:sp>
        <p:nvSpPr>
          <p:cNvPr id="18435" name="Rectangle 3"/>
          <p:cNvSpPr>
            <a:spLocks noGrp="1" noChangeArrowheads="1"/>
          </p:cNvSpPr>
          <p:nvPr>
            <p:ph type="body" idx="1"/>
          </p:nvPr>
        </p:nvSpPr>
        <p:spPr/>
        <p:txBody>
          <a:bodyPr/>
          <a:lstStyle/>
          <a:p>
            <a:pPr eaLnBrk="1" hangingPunct="1">
              <a:buFont typeface="Wingdings" pitchFamily="2" charset="2"/>
              <a:buNone/>
            </a:pPr>
            <a:r>
              <a:rPr lang="en-GB" altLang="en-US" smtClean="0"/>
              <a:t> </a:t>
            </a:r>
          </a:p>
          <a:p>
            <a:pPr eaLnBrk="1" hangingPunct="1"/>
            <a:r>
              <a:rPr lang="en-GB" altLang="en-US" smtClean="0"/>
              <a:t>“Based upon observation of the customs, habits and differences between people in everyday situations”</a:t>
            </a:r>
          </a:p>
          <a:p>
            <a:pPr eaLnBrk="1" hangingPunct="1">
              <a:buFont typeface="Wingdings" pitchFamily="2" charset="2"/>
              <a:buNone/>
            </a:pPr>
            <a:r>
              <a:rPr lang="en-GB" altLang="en-US" smtClean="0"/>
              <a:t>	</a:t>
            </a:r>
            <a:r>
              <a:rPr lang="en-GB" altLang="en-US" sz="1800" smtClean="0"/>
              <a:t>Malhotra &amp; Birks 2003</a:t>
            </a:r>
          </a:p>
          <a:p>
            <a:pPr eaLnBrk="1" hangingPunct="1">
              <a:buFont typeface="Wingdings" pitchFamily="2" charset="2"/>
              <a:buNone/>
            </a:pPr>
            <a:endParaRPr lang="en-GB" altLang="en-US" smtClean="0"/>
          </a:p>
        </p:txBody>
      </p:sp>
    </p:spTree>
    <p:extLst>
      <p:ext uri="{BB962C8B-B14F-4D97-AF65-F5344CB8AC3E}">
        <p14:creationId xmlns:p14="http://schemas.microsoft.com/office/powerpoint/2010/main" val="3218382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p:txBody>
          <a:bodyPr/>
          <a:lstStyle/>
          <a:p>
            <a:pPr eaLnBrk="1" hangingPunct="1"/>
            <a:r>
              <a:rPr lang="en-GB" altLang="en-US" smtClean="0"/>
              <a:t>Questionnaire Design</a:t>
            </a:r>
          </a:p>
        </p:txBody>
      </p:sp>
      <p:sp>
        <p:nvSpPr>
          <p:cNvPr id="19459" name="Rectangle 3"/>
          <p:cNvSpPr>
            <a:spLocks noGrp="1" noChangeArrowheads="1"/>
          </p:cNvSpPr>
          <p:nvPr>
            <p:ph type="subTitle" idx="1"/>
          </p:nvPr>
        </p:nvSpPr>
        <p:spPr/>
        <p:txBody>
          <a:bodyPr/>
          <a:lstStyle/>
          <a:p>
            <a:pPr eaLnBrk="1" hangingPunct="1"/>
            <a:endParaRPr lang="en-US" altLang="en-US" smtClean="0"/>
          </a:p>
        </p:txBody>
      </p:sp>
    </p:spTree>
    <p:extLst>
      <p:ext uri="{BB962C8B-B14F-4D97-AF65-F5344CB8AC3E}">
        <p14:creationId xmlns:p14="http://schemas.microsoft.com/office/powerpoint/2010/main" val="3139726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p:txBody>
          <a:bodyPr/>
          <a:lstStyle/>
          <a:p>
            <a:pPr eaLnBrk="1" hangingPunct="1"/>
            <a:r>
              <a:rPr lang="en-GB" altLang="en-US" smtClean="0"/>
              <a:t>Questionnaire Design Process</a:t>
            </a:r>
          </a:p>
        </p:txBody>
      </p:sp>
      <p:sp>
        <p:nvSpPr>
          <p:cNvPr id="20483" name="Rectangle 1027"/>
          <p:cNvSpPr>
            <a:spLocks noGrp="1" noChangeArrowheads="1"/>
          </p:cNvSpPr>
          <p:nvPr>
            <p:ph type="body" idx="1"/>
          </p:nvPr>
        </p:nvSpPr>
        <p:spPr/>
        <p:txBody>
          <a:bodyPr/>
          <a:lstStyle/>
          <a:p>
            <a:pPr eaLnBrk="1" hangingPunct="1"/>
            <a:endParaRPr lang="en-US" altLang="en-US" smtClean="0"/>
          </a:p>
        </p:txBody>
      </p:sp>
      <p:sp>
        <p:nvSpPr>
          <p:cNvPr id="20484" name="Text Box 1028"/>
          <p:cNvSpPr txBox="1">
            <a:spLocks noChangeArrowheads="1"/>
          </p:cNvSpPr>
          <p:nvPr/>
        </p:nvSpPr>
        <p:spPr bwMode="auto">
          <a:xfrm>
            <a:off x="990600" y="2438400"/>
            <a:ext cx="1600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600">
                <a:latin typeface="Times New Roman" pitchFamily="18" charset="0"/>
              </a:rPr>
              <a:t>Specify info required</a:t>
            </a:r>
          </a:p>
        </p:txBody>
      </p:sp>
      <p:sp>
        <p:nvSpPr>
          <p:cNvPr id="20485" name="Text Box 1029"/>
          <p:cNvSpPr txBox="1">
            <a:spLocks noChangeArrowheads="1"/>
          </p:cNvSpPr>
          <p:nvPr/>
        </p:nvSpPr>
        <p:spPr bwMode="auto">
          <a:xfrm>
            <a:off x="3505200" y="2438400"/>
            <a:ext cx="20574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600">
                <a:latin typeface="Times New Roman" pitchFamily="18" charset="0"/>
              </a:rPr>
              <a:t>Specify type interviewing method</a:t>
            </a:r>
          </a:p>
        </p:txBody>
      </p:sp>
      <p:sp>
        <p:nvSpPr>
          <p:cNvPr id="20486" name="Text Box 1030"/>
          <p:cNvSpPr txBox="1">
            <a:spLocks noChangeArrowheads="1"/>
          </p:cNvSpPr>
          <p:nvPr/>
        </p:nvSpPr>
        <p:spPr bwMode="auto">
          <a:xfrm>
            <a:off x="6096000" y="2438400"/>
            <a:ext cx="2667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600">
                <a:latin typeface="Times New Roman" pitchFamily="18" charset="0"/>
              </a:rPr>
              <a:t>Determine the content of individual questions</a:t>
            </a:r>
          </a:p>
        </p:txBody>
      </p:sp>
      <p:sp>
        <p:nvSpPr>
          <p:cNvPr id="20487" name="Text Box 1031"/>
          <p:cNvSpPr txBox="1">
            <a:spLocks noChangeArrowheads="1"/>
          </p:cNvSpPr>
          <p:nvPr/>
        </p:nvSpPr>
        <p:spPr bwMode="auto">
          <a:xfrm>
            <a:off x="6400800" y="3581400"/>
            <a:ext cx="2438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600">
                <a:latin typeface="Times New Roman" pitchFamily="18" charset="0"/>
              </a:rPr>
              <a:t>Overcome respondents inability/unwillingness to answer</a:t>
            </a:r>
          </a:p>
        </p:txBody>
      </p:sp>
      <p:sp>
        <p:nvSpPr>
          <p:cNvPr id="20488" name="Text Box 1032"/>
          <p:cNvSpPr txBox="1">
            <a:spLocks noChangeArrowheads="1"/>
          </p:cNvSpPr>
          <p:nvPr/>
        </p:nvSpPr>
        <p:spPr bwMode="auto">
          <a:xfrm>
            <a:off x="3657600" y="35814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Choose question structure</a:t>
            </a:r>
          </a:p>
        </p:txBody>
      </p:sp>
      <p:sp>
        <p:nvSpPr>
          <p:cNvPr id="20489" name="Text Box 1033"/>
          <p:cNvSpPr txBox="1">
            <a:spLocks noChangeArrowheads="1"/>
          </p:cNvSpPr>
          <p:nvPr/>
        </p:nvSpPr>
        <p:spPr bwMode="auto">
          <a:xfrm>
            <a:off x="1143000" y="36576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Choose question wording</a:t>
            </a:r>
          </a:p>
        </p:txBody>
      </p:sp>
      <p:sp>
        <p:nvSpPr>
          <p:cNvPr id="20490" name="Text Box 1034"/>
          <p:cNvSpPr txBox="1">
            <a:spLocks noChangeArrowheads="1"/>
          </p:cNvSpPr>
          <p:nvPr/>
        </p:nvSpPr>
        <p:spPr bwMode="auto">
          <a:xfrm>
            <a:off x="1219200" y="4800600"/>
            <a:ext cx="1981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Arrange questions in proper order</a:t>
            </a:r>
          </a:p>
        </p:txBody>
      </p:sp>
      <p:sp>
        <p:nvSpPr>
          <p:cNvPr id="20491" name="Text Box 1035"/>
          <p:cNvSpPr txBox="1">
            <a:spLocks noChangeArrowheads="1"/>
          </p:cNvSpPr>
          <p:nvPr/>
        </p:nvSpPr>
        <p:spPr bwMode="auto">
          <a:xfrm>
            <a:off x="3581400" y="48006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Identify the form and layout</a:t>
            </a:r>
          </a:p>
        </p:txBody>
      </p:sp>
      <p:sp>
        <p:nvSpPr>
          <p:cNvPr id="20492" name="Text Box 1036"/>
          <p:cNvSpPr txBox="1">
            <a:spLocks noChangeArrowheads="1"/>
          </p:cNvSpPr>
          <p:nvPr/>
        </p:nvSpPr>
        <p:spPr bwMode="auto">
          <a:xfrm>
            <a:off x="6324600" y="4724400"/>
            <a:ext cx="2514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Reproduce the questionnaire</a:t>
            </a:r>
          </a:p>
        </p:txBody>
      </p:sp>
      <p:sp>
        <p:nvSpPr>
          <p:cNvPr id="20493" name="Text Box 1037"/>
          <p:cNvSpPr txBox="1">
            <a:spLocks noChangeArrowheads="1"/>
          </p:cNvSpPr>
          <p:nvPr/>
        </p:nvSpPr>
        <p:spPr bwMode="auto">
          <a:xfrm>
            <a:off x="2819400" y="5562600"/>
            <a:ext cx="3810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Eliminate problems via pilot testing</a:t>
            </a:r>
          </a:p>
        </p:txBody>
      </p:sp>
      <p:sp>
        <p:nvSpPr>
          <p:cNvPr id="20494" name="Line 1038"/>
          <p:cNvSpPr>
            <a:spLocks noChangeShapeType="1"/>
          </p:cNvSpPr>
          <p:nvPr/>
        </p:nvSpPr>
        <p:spPr bwMode="auto">
          <a:xfrm>
            <a:off x="2209800" y="2819400"/>
            <a:ext cx="11430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95" name="Line 1039"/>
          <p:cNvSpPr>
            <a:spLocks noChangeShapeType="1"/>
          </p:cNvSpPr>
          <p:nvPr/>
        </p:nvSpPr>
        <p:spPr bwMode="auto">
          <a:xfrm>
            <a:off x="5410200" y="2819400"/>
            <a:ext cx="6858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96" name="Line 1040"/>
          <p:cNvSpPr>
            <a:spLocks noChangeShapeType="1"/>
          </p:cNvSpPr>
          <p:nvPr/>
        </p:nvSpPr>
        <p:spPr bwMode="auto">
          <a:xfrm>
            <a:off x="7391400" y="2971800"/>
            <a:ext cx="0" cy="6858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97" name="Line 1041"/>
          <p:cNvSpPr>
            <a:spLocks noChangeShapeType="1"/>
          </p:cNvSpPr>
          <p:nvPr/>
        </p:nvSpPr>
        <p:spPr bwMode="auto">
          <a:xfrm flipH="1">
            <a:off x="5486400" y="4038600"/>
            <a:ext cx="838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98" name="Line 1042"/>
          <p:cNvSpPr>
            <a:spLocks noChangeShapeType="1"/>
          </p:cNvSpPr>
          <p:nvPr/>
        </p:nvSpPr>
        <p:spPr bwMode="auto">
          <a:xfrm flipH="1">
            <a:off x="2819400" y="4038600"/>
            <a:ext cx="838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99" name="Line 1043"/>
          <p:cNvSpPr>
            <a:spLocks noChangeShapeType="1"/>
          </p:cNvSpPr>
          <p:nvPr/>
        </p:nvSpPr>
        <p:spPr bwMode="auto">
          <a:xfrm>
            <a:off x="1981200" y="4267200"/>
            <a:ext cx="0" cy="5334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500" name="Line 1044"/>
          <p:cNvSpPr>
            <a:spLocks noChangeShapeType="1"/>
          </p:cNvSpPr>
          <p:nvPr/>
        </p:nvSpPr>
        <p:spPr bwMode="auto">
          <a:xfrm>
            <a:off x="3124200" y="5181600"/>
            <a:ext cx="457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501" name="Line 1045"/>
          <p:cNvSpPr>
            <a:spLocks noChangeShapeType="1"/>
          </p:cNvSpPr>
          <p:nvPr/>
        </p:nvSpPr>
        <p:spPr bwMode="auto">
          <a:xfrm>
            <a:off x="5486400" y="5257800"/>
            <a:ext cx="838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502" name="Line 1047"/>
          <p:cNvSpPr>
            <a:spLocks noChangeShapeType="1"/>
          </p:cNvSpPr>
          <p:nvPr/>
        </p:nvSpPr>
        <p:spPr bwMode="auto">
          <a:xfrm>
            <a:off x="7391400" y="53340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GB"/>
          </a:p>
        </p:txBody>
      </p:sp>
      <p:sp>
        <p:nvSpPr>
          <p:cNvPr id="20503" name="Line 1048"/>
          <p:cNvSpPr>
            <a:spLocks noChangeShapeType="1"/>
          </p:cNvSpPr>
          <p:nvPr/>
        </p:nvSpPr>
        <p:spPr bwMode="auto">
          <a:xfrm flipH="1">
            <a:off x="6553200" y="5791200"/>
            <a:ext cx="83820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Tree>
    <p:extLst>
      <p:ext uri="{BB962C8B-B14F-4D97-AF65-F5344CB8AC3E}">
        <p14:creationId xmlns:p14="http://schemas.microsoft.com/office/powerpoint/2010/main" val="1418144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GB" altLang="en-US" smtClean="0"/>
              <a:t>Overcome the respondent’s inability and/or unwillingness to answer</a:t>
            </a:r>
          </a:p>
        </p:txBody>
      </p:sp>
      <p:sp>
        <p:nvSpPr>
          <p:cNvPr id="21507" name="Rectangle 3"/>
          <p:cNvSpPr>
            <a:spLocks noGrp="1" noChangeArrowheads="1"/>
          </p:cNvSpPr>
          <p:nvPr>
            <p:ph type="body" idx="1"/>
          </p:nvPr>
        </p:nvSpPr>
        <p:spPr/>
        <p:txBody>
          <a:bodyPr/>
          <a:lstStyle/>
          <a:p>
            <a:pPr eaLnBrk="1" hangingPunct="1"/>
            <a:r>
              <a:rPr lang="en-GB" altLang="en-US" smtClean="0"/>
              <a:t>Certain factors may limit the respondents ability to provide desired info:</a:t>
            </a:r>
          </a:p>
          <a:p>
            <a:pPr lvl="1" eaLnBrk="1" hangingPunct="1"/>
            <a:r>
              <a:rPr lang="en-GB" altLang="en-US" smtClean="0"/>
              <a:t>The respondent may not be informed</a:t>
            </a:r>
          </a:p>
          <a:p>
            <a:pPr lvl="1" eaLnBrk="1" hangingPunct="1"/>
            <a:r>
              <a:rPr lang="en-GB" altLang="en-US" smtClean="0"/>
              <a:t>May not remember</a:t>
            </a:r>
          </a:p>
          <a:p>
            <a:pPr lvl="1" eaLnBrk="1" hangingPunct="1"/>
            <a:r>
              <a:rPr lang="en-GB" altLang="en-US" smtClean="0"/>
              <a:t>May be unable to articulate</a:t>
            </a:r>
          </a:p>
          <a:p>
            <a:pPr lvl="1" eaLnBrk="1" hangingPunct="1"/>
            <a:r>
              <a:rPr lang="en-GB" altLang="en-US" smtClean="0"/>
              <a:t>Sensitive information</a:t>
            </a:r>
          </a:p>
        </p:txBody>
      </p:sp>
    </p:spTree>
    <p:extLst>
      <p:ext uri="{BB962C8B-B14F-4D97-AF65-F5344CB8AC3E}">
        <p14:creationId xmlns:p14="http://schemas.microsoft.com/office/powerpoint/2010/main" val="17608142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26"/>
          <p:cNvSpPr>
            <a:spLocks noGrp="1" noChangeArrowheads="1"/>
          </p:cNvSpPr>
          <p:nvPr>
            <p:ph type="title"/>
          </p:nvPr>
        </p:nvSpPr>
        <p:spPr/>
        <p:txBody>
          <a:bodyPr>
            <a:normAutofit fontScale="90000"/>
          </a:bodyPr>
          <a:lstStyle/>
          <a:p>
            <a:pPr eaLnBrk="1" hangingPunct="1"/>
            <a:r>
              <a:rPr lang="en-GB" altLang="en-US" smtClean="0"/>
              <a:t>Encouraging respondents to provide information</a:t>
            </a:r>
          </a:p>
        </p:txBody>
      </p:sp>
      <p:sp>
        <p:nvSpPr>
          <p:cNvPr id="22531" name="Rectangle 1027"/>
          <p:cNvSpPr>
            <a:spLocks noGrp="1" noChangeArrowheads="1"/>
          </p:cNvSpPr>
          <p:nvPr>
            <p:ph type="body" idx="1"/>
          </p:nvPr>
        </p:nvSpPr>
        <p:spPr/>
        <p:txBody>
          <a:bodyPr/>
          <a:lstStyle/>
          <a:p>
            <a:pPr eaLnBrk="1" hangingPunct="1"/>
            <a:r>
              <a:rPr lang="en-GB" altLang="en-US" smtClean="0"/>
              <a:t>Sensitive subjects at the end</a:t>
            </a:r>
          </a:p>
          <a:p>
            <a:pPr eaLnBrk="1" hangingPunct="1"/>
            <a:r>
              <a:rPr lang="en-GB" altLang="en-US" smtClean="0"/>
              <a:t>Disclose that the information is common</a:t>
            </a:r>
          </a:p>
          <a:p>
            <a:pPr eaLnBrk="1" hangingPunct="1"/>
            <a:r>
              <a:rPr lang="en-GB" altLang="en-US" smtClean="0"/>
              <a:t>Use the third person</a:t>
            </a:r>
          </a:p>
          <a:p>
            <a:pPr eaLnBrk="1" hangingPunct="1"/>
            <a:r>
              <a:rPr lang="en-GB" altLang="en-US" smtClean="0"/>
              <a:t>Hide the question</a:t>
            </a:r>
          </a:p>
          <a:p>
            <a:pPr eaLnBrk="1" hangingPunct="1"/>
            <a:r>
              <a:rPr lang="en-GB" altLang="en-US" smtClean="0"/>
              <a:t>Provide response categories</a:t>
            </a:r>
          </a:p>
          <a:p>
            <a:pPr eaLnBrk="1" hangingPunct="1"/>
            <a:r>
              <a:rPr lang="en-GB" altLang="en-US" smtClean="0"/>
              <a:t>Use randomised techniques</a:t>
            </a:r>
          </a:p>
          <a:p>
            <a:pPr eaLnBrk="1" hangingPunct="1"/>
            <a:endParaRPr lang="en-GB" altLang="en-US" smtClean="0"/>
          </a:p>
        </p:txBody>
      </p:sp>
    </p:spTree>
    <p:extLst>
      <p:ext uri="{BB962C8B-B14F-4D97-AF65-F5344CB8AC3E}">
        <p14:creationId xmlns:p14="http://schemas.microsoft.com/office/powerpoint/2010/main" val="3457106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Innovation Drivers</a:t>
            </a:r>
          </a:p>
        </p:txBody>
      </p:sp>
      <p:sp>
        <p:nvSpPr>
          <p:cNvPr id="6147" name="Rectangle 3"/>
          <p:cNvSpPr>
            <a:spLocks noGrp="1" noChangeArrowheads="1"/>
          </p:cNvSpPr>
          <p:nvPr>
            <p:ph type="body" idx="1"/>
          </p:nvPr>
        </p:nvSpPr>
        <p:spPr/>
        <p:txBody>
          <a:bodyPr/>
          <a:lstStyle/>
          <a:p>
            <a:pPr eaLnBrk="1" hangingPunct="1">
              <a:lnSpc>
                <a:spcPct val="90000"/>
              </a:lnSpc>
            </a:pPr>
            <a:r>
              <a:rPr lang="en-GB" altLang="en-US" sz="2800" smtClean="0"/>
              <a:t>The structure of the industry</a:t>
            </a:r>
          </a:p>
          <a:p>
            <a:pPr lvl="1" eaLnBrk="1" hangingPunct="1">
              <a:lnSpc>
                <a:spcPct val="90000"/>
              </a:lnSpc>
            </a:pPr>
            <a:r>
              <a:rPr lang="en-GB" altLang="en-US" sz="2400" smtClean="0"/>
              <a:t>Most firms need to innovate to survive</a:t>
            </a:r>
          </a:p>
          <a:p>
            <a:pPr eaLnBrk="1" hangingPunct="1">
              <a:lnSpc>
                <a:spcPct val="90000"/>
              </a:lnSpc>
            </a:pPr>
            <a:r>
              <a:rPr lang="en-GB" altLang="en-US" sz="2800" smtClean="0"/>
              <a:t>The economic structure of the firm</a:t>
            </a:r>
          </a:p>
          <a:p>
            <a:pPr lvl="1" eaLnBrk="1" hangingPunct="1">
              <a:lnSpc>
                <a:spcPct val="90000"/>
              </a:lnSpc>
            </a:pPr>
            <a:r>
              <a:rPr lang="en-GB" altLang="en-US" sz="2400" smtClean="0"/>
              <a:t>Larger firms are able to invest in R&amp;D</a:t>
            </a:r>
          </a:p>
          <a:p>
            <a:pPr eaLnBrk="1" hangingPunct="1">
              <a:lnSpc>
                <a:spcPct val="90000"/>
              </a:lnSpc>
            </a:pPr>
            <a:r>
              <a:rPr lang="en-GB" altLang="en-US" sz="2800" smtClean="0"/>
              <a:t>The organisational structure</a:t>
            </a:r>
          </a:p>
          <a:p>
            <a:pPr lvl="1" eaLnBrk="1" hangingPunct="1">
              <a:lnSpc>
                <a:spcPct val="90000"/>
              </a:lnSpc>
            </a:pPr>
            <a:r>
              <a:rPr lang="en-GB" altLang="en-US" sz="2400" smtClean="0"/>
              <a:t>Not command and control but more laissez-faire</a:t>
            </a:r>
          </a:p>
          <a:p>
            <a:pPr eaLnBrk="1" hangingPunct="1">
              <a:lnSpc>
                <a:spcPct val="90000"/>
              </a:lnSpc>
            </a:pPr>
            <a:r>
              <a:rPr lang="en-GB" altLang="en-US" sz="2800" smtClean="0"/>
              <a:t>Historical development</a:t>
            </a:r>
          </a:p>
          <a:p>
            <a:pPr lvl="1" eaLnBrk="1" hangingPunct="1">
              <a:lnSpc>
                <a:spcPct val="90000"/>
              </a:lnSpc>
            </a:pPr>
            <a:r>
              <a:rPr lang="en-GB" altLang="en-US" sz="2400" smtClean="0"/>
              <a:t>Is the firm centred round its core competencies and capabilities</a:t>
            </a:r>
          </a:p>
          <a:p>
            <a:pPr lvl="1" eaLnBrk="1" hangingPunct="1">
              <a:lnSpc>
                <a:spcPct val="90000"/>
              </a:lnSpc>
              <a:buFontTx/>
              <a:buNone/>
            </a:pPr>
            <a:endParaRPr lang="en-GB" altLang="en-US" sz="2400" smtClean="0"/>
          </a:p>
        </p:txBody>
      </p:sp>
    </p:spTree>
    <p:extLst>
      <p:ext uri="{BB962C8B-B14F-4D97-AF65-F5344CB8AC3E}">
        <p14:creationId xmlns:p14="http://schemas.microsoft.com/office/powerpoint/2010/main" val="32119456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p:txBody>
          <a:bodyPr/>
          <a:lstStyle/>
          <a:p>
            <a:pPr eaLnBrk="1" hangingPunct="1"/>
            <a:r>
              <a:rPr lang="en-GB" altLang="en-US" smtClean="0"/>
              <a:t>Market Research</a:t>
            </a:r>
          </a:p>
        </p:txBody>
      </p:sp>
      <p:sp>
        <p:nvSpPr>
          <p:cNvPr id="23555" name="Rectangle 3"/>
          <p:cNvSpPr>
            <a:spLocks noGrp="1" noChangeArrowheads="1"/>
          </p:cNvSpPr>
          <p:nvPr>
            <p:ph type="subTitle" idx="1"/>
          </p:nvPr>
        </p:nvSpPr>
        <p:spPr/>
        <p:txBody>
          <a:bodyPr/>
          <a:lstStyle/>
          <a:p>
            <a:pPr eaLnBrk="1" hangingPunct="1"/>
            <a:r>
              <a:rPr lang="en-GB" altLang="en-US" smtClean="0"/>
              <a:t>Sampling Techniques</a:t>
            </a:r>
          </a:p>
        </p:txBody>
      </p:sp>
    </p:spTree>
    <p:extLst>
      <p:ext uri="{BB962C8B-B14F-4D97-AF65-F5344CB8AC3E}">
        <p14:creationId xmlns:p14="http://schemas.microsoft.com/office/powerpoint/2010/main" val="21951619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050"/>
          <p:cNvSpPr>
            <a:spLocks noGrp="1" noChangeArrowheads="1"/>
          </p:cNvSpPr>
          <p:nvPr>
            <p:ph type="title"/>
          </p:nvPr>
        </p:nvSpPr>
        <p:spPr/>
        <p:txBody>
          <a:bodyPr>
            <a:normAutofit fontScale="90000"/>
          </a:bodyPr>
          <a:lstStyle/>
          <a:p>
            <a:pPr eaLnBrk="1" hangingPunct="1"/>
            <a:r>
              <a:rPr lang="en-GB" altLang="en-US" smtClean="0"/>
              <a:t>Classification of sampling techniques</a:t>
            </a:r>
          </a:p>
        </p:txBody>
      </p:sp>
      <p:sp>
        <p:nvSpPr>
          <p:cNvPr id="24579" name="Rectangle 2051"/>
          <p:cNvSpPr>
            <a:spLocks noGrp="1" noChangeArrowheads="1"/>
          </p:cNvSpPr>
          <p:nvPr>
            <p:ph type="body" idx="1"/>
          </p:nvPr>
        </p:nvSpPr>
        <p:spPr/>
        <p:txBody>
          <a:bodyPr/>
          <a:lstStyle/>
          <a:p>
            <a:pPr eaLnBrk="1" hangingPunct="1"/>
            <a:endParaRPr lang="en-US" altLang="en-US" smtClean="0"/>
          </a:p>
        </p:txBody>
      </p:sp>
      <p:sp>
        <p:nvSpPr>
          <p:cNvPr id="24580" name="Text Box 2052"/>
          <p:cNvSpPr txBox="1">
            <a:spLocks noChangeArrowheads="1"/>
          </p:cNvSpPr>
          <p:nvPr/>
        </p:nvSpPr>
        <p:spPr bwMode="auto">
          <a:xfrm>
            <a:off x="3276600" y="2590800"/>
            <a:ext cx="3962400" cy="48577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2400">
                <a:latin typeface="Times New Roman" pitchFamily="18" charset="0"/>
              </a:rPr>
              <a:t>Sampling Techniques</a:t>
            </a:r>
          </a:p>
        </p:txBody>
      </p:sp>
      <p:sp>
        <p:nvSpPr>
          <p:cNvPr id="24581" name="Line 2054"/>
          <p:cNvSpPr>
            <a:spLocks noChangeShapeType="1"/>
          </p:cNvSpPr>
          <p:nvPr/>
        </p:nvSpPr>
        <p:spPr bwMode="auto">
          <a:xfrm>
            <a:off x="5105400" y="3124200"/>
            <a:ext cx="0" cy="914400"/>
          </a:xfrm>
          <a:prstGeom prst="line">
            <a:avLst/>
          </a:prstGeom>
          <a:noFill/>
          <a:ln w="1905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582" name="Line 2055"/>
          <p:cNvSpPr>
            <a:spLocks noChangeShapeType="1"/>
          </p:cNvSpPr>
          <p:nvPr/>
        </p:nvSpPr>
        <p:spPr bwMode="auto">
          <a:xfrm>
            <a:off x="1981200" y="4114800"/>
            <a:ext cx="617220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GB"/>
          </a:p>
        </p:txBody>
      </p:sp>
      <p:sp>
        <p:nvSpPr>
          <p:cNvPr id="24583" name="Line 2057"/>
          <p:cNvSpPr>
            <a:spLocks noChangeShapeType="1"/>
          </p:cNvSpPr>
          <p:nvPr/>
        </p:nvSpPr>
        <p:spPr bwMode="auto">
          <a:xfrm>
            <a:off x="1981200" y="4114800"/>
            <a:ext cx="0" cy="457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584" name="Line 2058"/>
          <p:cNvSpPr>
            <a:spLocks noChangeShapeType="1"/>
          </p:cNvSpPr>
          <p:nvPr/>
        </p:nvSpPr>
        <p:spPr bwMode="auto">
          <a:xfrm>
            <a:off x="8153400" y="4114800"/>
            <a:ext cx="0" cy="3810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585" name="Text Box 2059"/>
          <p:cNvSpPr txBox="1">
            <a:spLocks noChangeArrowheads="1"/>
          </p:cNvSpPr>
          <p:nvPr/>
        </p:nvSpPr>
        <p:spPr bwMode="auto">
          <a:xfrm>
            <a:off x="1143000" y="4572000"/>
            <a:ext cx="2971800" cy="6604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Non-probability sampling techniques</a:t>
            </a:r>
          </a:p>
        </p:txBody>
      </p:sp>
      <p:sp>
        <p:nvSpPr>
          <p:cNvPr id="24586" name="Text Box 2064"/>
          <p:cNvSpPr txBox="1">
            <a:spLocks noChangeArrowheads="1"/>
          </p:cNvSpPr>
          <p:nvPr/>
        </p:nvSpPr>
        <p:spPr bwMode="auto">
          <a:xfrm>
            <a:off x="5562600" y="4572000"/>
            <a:ext cx="3276600" cy="6540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eaLnBrk="0" hangingPunct="0">
              <a:spcBef>
                <a:spcPct val="20000"/>
              </a:spcBef>
              <a:buClr>
                <a:schemeClr val="tx1"/>
              </a:buClr>
              <a:buSzPct val="75000"/>
              <a:buChar char="–"/>
              <a:defRPr sz="2400">
                <a:solidFill>
                  <a:schemeClr val="tx1"/>
                </a:solidFill>
                <a:latin typeface="Arial" charset="0"/>
              </a:defRPr>
            </a:lvl2pPr>
            <a:lvl3pPr marL="1143000" indent="-228600" eaLnBrk="0" hangingPunct="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eaLnBrk="0" hangingPunct="0">
              <a:spcBef>
                <a:spcPct val="20000"/>
              </a:spcBef>
              <a:buClr>
                <a:schemeClr val="tx1"/>
              </a:buClr>
              <a:buSzPct val="80000"/>
              <a:buChar char="–"/>
              <a:defRPr>
                <a:solidFill>
                  <a:schemeClr val="tx1"/>
                </a:solidFill>
                <a:latin typeface="Arial" charset="0"/>
              </a:defRPr>
            </a:lvl4pPr>
            <a:lvl5pPr marL="2057400" indent="-228600" eaLnBrk="0" hangingPunct="0">
              <a:spcBef>
                <a:spcPct val="20000"/>
              </a:spcBef>
              <a:buClr>
                <a:schemeClr val="tx1"/>
              </a:buClr>
              <a:buSzPct val="65000"/>
              <a:buFont typeface="Wingdings" pitchFamily="2" charset="2"/>
              <a:buChar char="l"/>
              <a:defRPr>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a:solidFill>
                  <a:schemeClr val="tx1"/>
                </a:solidFill>
                <a:latin typeface="Arial" charset="0"/>
              </a:defRPr>
            </a:lvl9pPr>
          </a:lstStyle>
          <a:p>
            <a:pPr eaLnBrk="1" hangingPunct="1">
              <a:spcBef>
                <a:spcPct val="50000"/>
              </a:spcBef>
              <a:buClrTx/>
              <a:buSzTx/>
              <a:buFontTx/>
              <a:buNone/>
            </a:pPr>
            <a:r>
              <a:rPr lang="en-GB" altLang="en-US" sz="1800">
                <a:latin typeface="Times New Roman" pitchFamily="18" charset="0"/>
              </a:rPr>
              <a:t>Probability sampling techniques</a:t>
            </a:r>
          </a:p>
        </p:txBody>
      </p:sp>
    </p:spTree>
    <p:extLst>
      <p:ext uri="{BB962C8B-B14F-4D97-AF65-F5344CB8AC3E}">
        <p14:creationId xmlns:p14="http://schemas.microsoft.com/office/powerpoint/2010/main" val="42215312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pPr eaLnBrk="1" hangingPunct="1"/>
            <a:r>
              <a:rPr lang="en-GB" altLang="en-US" smtClean="0"/>
              <a:t>Non-probability sampling techniques</a:t>
            </a:r>
          </a:p>
        </p:txBody>
      </p:sp>
      <p:sp>
        <p:nvSpPr>
          <p:cNvPr id="25603" name="Rectangle 3"/>
          <p:cNvSpPr>
            <a:spLocks noGrp="1" noChangeArrowheads="1"/>
          </p:cNvSpPr>
          <p:nvPr>
            <p:ph type="body" idx="1"/>
          </p:nvPr>
        </p:nvSpPr>
        <p:spPr/>
        <p:txBody>
          <a:bodyPr/>
          <a:lstStyle/>
          <a:p>
            <a:pPr eaLnBrk="1" hangingPunct="1"/>
            <a:r>
              <a:rPr lang="en-GB" altLang="en-US" smtClean="0"/>
              <a:t>Convenience sampling</a:t>
            </a:r>
          </a:p>
          <a:p>
            <a:pPr eaLnBrk="1" hangingPunct="1"/>
            <a:r>
              <a:rPr lang="en-GB" altLang="en-US" smtClean="0"/>
              <a:t>Judgemental sampling</a:t>
            </a:r>
          </a:p>
          <a:p>
            <a:pPr eaLnBrk="1" hangingPunct="1"/>
            <a:r>
              <a:rPr lang="en-GB" altLang="en-US" smtClean="0"/>
              <a:t>Quota sampling</a:t>
            </a:r>
          </a:p>
          <a:p>
            <a:pPr eaLnBrk="1" hangingPunct="1"/>
            <a:r>
              <a:rPr lang="en-GB" altLang="en-US" smtClean="0"/>
              <a:t>Snowball sampling</a:t>
            </a:r>
          </a:p>
        </p:txBody>
      </p:sp>
    </p:spTree>
    <p:extLst>
      <p:ext uri="{BB962C8B-B14F-4D97-AF65-F5344CB8AC3E}">
        <p14:creationId xmlns:p14="http://schemas.microsoft.com/office/powerpoint/2010/main" val="38105121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altLang="en-US" smtClean="0"/>
              <a:t>Probability Sampling Techniques</a:t>
            </a:r>
          </a:p>
        </p:txBody>
      </p:sp>
      <p:sp>
        <p:nvSpPr>
          <p:cNvPr id="26627" name="Rectangle 3"/>
          <p:cNvSpPr>
            <a:spLocks noGrp="1" noChangeArrowheads="1"/>
          </p:cNvSpPr>
          <p:nvPr>
            <p:ph type="body" idx="1"/>
          </p:nvPr>
        </p:nvSpPr>
        <p:spPr/>
        <p:txBody>
          <a:bodyPr/>
          <a:lstStyle/>
          <a:p>
            <a:pPr eaLnBrk="1" hangingPunct="1"/>
            <a:r>
              <a:rPr lang="en-GB" altLang="en-US" smtClean="0"/>
              <a:t>Simple random sampling</a:t>
            </a:r>
          </a:p>
          <a:p>
            <a:pPr eaLnBrk="1" hangingPunct="1"/>
            <a:r>
              <a:rPr lang="en-GB" altLang="en-US" smtClean="0"/>
              <a:t>Systematic sampling</a:t>
            </a:r>
          </a:p>
          <a:p>
            <a:pPr eaLnBrk="1" hangingPunct="1"/>
            <a:r>
              <a:rPr lang="en-GB" altLang="en-US" smtClean="0"/>
              <a:t>Stratified sampling</a:t>
            </a:r>
          </a:p>
          <a:p>
            <a:pPr eaLnBrk="1" hangingPunct="1"/>
            <a:r>
              <a:rPr lang="en-GB" altLang="en-US" smtClean="0"/>
              <a:t>Cluster sampling</a:t>
            </a:r>
          </a:p>
          <a:p>
            <a:pPr eaLnBrk="1" hangingPunct="1"/>
            <a:r>
              <a:rPr lang="en-GB" altLang="en-US" smtClean="0"/>
              <a:t>Other sampling techniques</a:t>
            </a:r>
          </a:p>
        </p:txBody>
      </p:sp>
    </p:spTree>
    <p:extLst>
      <p:ext uri="{BB962C8B-B14F-4D97-AF65-F5344CB8AC3E}">
        <p14:creationId xmlns:p14="http://schemas.microsoft.com/office/powerpoint/2010/main" val="4181381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Assessment-In </a:t>
            </a:r>
            <a:r>
              <a:rPr lang="en-GB" dirty="0" smtClean="0"/>
              <a:t>Groups</a:t>
            </a:r>
            <a:endParaRPr lang="en-GB" dirty="0"/>
          </a:p>
        </p:txBody>
      </p:sp>
      <p:sp>
        <p:nvSpPr>
          <p:cNvPr id="3" name="Content Placeholder 2"/>
          <p:cNvSpPr>
            <a:spLocks noGrp="1"/>
          </p:cNvSpPr>
          <p:nvPr>
            <p:ph idx="1"/>
          </p:nvPr>
        </p:nvSpPr>
        <p:spPr/>
        <p:txBody>
          <a:bodyPr>
            <a:normAutofit lnSpcReduction="10000"/>
          </a:bodyPr>
          <a:lstStyle/>
          <a:p>
            <a:r>
              <a:rPr lang="en-GB" dirty="0" smtClean="0"/>
              <a:t>Identify a specific market segment</a:t>
            </a:r>
          </a:p>
          <a:p>
            <a:r>
              <a:rPr lang="en-GB" dirty="0" smtClean="0"/>
              <a:t>Design a new range of clothes for the segment</a:t>
            </a:r>
          </a:p>
          <a:p>
            <a:r>
              <a:rPr lang="en-GB" dirty="0" smtClean="0"/>
              <a:t>Research the segment to identify potential sales in China</a:t>
            </a:r>
          </a:p>
          <a:p>
            <a:r>
              <a:rPr lang="en-GB" dirty="0" smtClean="0"/>
              <a:t>Justify why your design will be bought by consumers in your chosen </a:t>
            </a:r>
            <a:r>
              <a:rPr lang="en-GB" dirty="0" smtClean="0"/>
              <a:t>segment and forecast potential demand</a:t>
            </a:r>
            <a:endParaRPr lang="en-GB" dirty="0" smtClean="0"/>
          </a:p>
          <a:p>
            <a:r>
              <a:rPr lang="en-GB" dirty="0" smtClean="0"/>
              <a:t>You will present your findings during a 10 minute PowerPoint presentation.</a:t>
            </a:r>
            <a:endParaRPr lang="en-GB" dirty="0"/>
          </a:p>
        </p:txBody>
      </p:sp>
    </p:spTree>
    <p:extLst>
      <p:ext uri="{BB962C8B-B14F-4D97-AF65-F5344CB8AC3E}">
        <p14:creationId xmlns:p14="http://schemas.microsoft.com/office/powerpoint/2010/main" val="185341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Advantage of Innovation</a:t>
            </a:r>
          </a:p>
        </p:txBody>
      </p:sp>
      <p:sp>
        <p:nvSpPr>
          <p:cNvPr id="7171" name="Rectangle 3"/>
          <p:cNvSpPr>
            <a:spLocks noGrp="1" noChangeArrowheads="1"/>
          </p:cNvSpPr>
          <p:nvPr>
            <p:ph type="body" idx="1"/>
          </p:nvPr>
        </p:nvSpPr>
        <p:spPr/>
        <p:txBody>
          <a:bodyPr/>
          <a:lstStyle/>
          <a:p>
            <a:pPr eaLnBrk="1" hangingPunct="1"/>
            <a:r>
              <a:rPr lang="en-GB" altLang="en-US" smtClean="0"/>
              <a:t>Heightens entry barriers and enables firm to reap above-normal profits</a:t>
            </a:r>
          </a:p>
          <a:p>
            <a:pPr eaLnBrk="1" hangingPunct="1"/>
            <a:r>
              <a:rPr lang="en-GB" altLang="en-US" smtClean="0"/>
              <a:t>Provides cost advantages which are again reflected in above-normal profits</a:t>
            </a:r>
          </a:p>
          <a:p>
            <a:pPr eaLnBrk="1" hangingPunct="1"/>
            <a:endParaRPr lang="en-GB" altLang="en-US" smtClean="0"/>
          </a:p>
          <a:p>
            <a:pPr eaLnBrk="1" hangingPunct="1"/>
            <a:r>
              <a:rPr lang="en-GB" altLang="en-US" smtClean="0"/>
              <a:t>Compete on price or innovation?</a:t>
            </a:r>
          </a:p>
        </p:txBody>
      </p:sp>
    </p:spTree>
    <p:extLst>
      <p:ext uri="{BB962C8B-B14F-4D97-AF65-F5344CB8AC3E}">
        <p14:creationId xmlns:p14="http://schemas.microsoft.com/office/powerpoint/2010/main" val="2056960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eaLnBrk="1" hangingPunct="1"/>
            <a:r>
              <a:rPr lang="en-GB" altLang="en-US" smtClean="0"/>
              <a:t>Ansoff Product/Market Development</a:t>
            </a:r>
          </a:p>
        </p:txBody>
      </p:sp>
      <p:sp>
        <p:nvSpPr>
          <p:cNvPr id="8195" name="Rectangle 3"/>
          <p:cNvSpPr>
            <a:spLocks noGrp="1" noChangeArrowheads="1"/>
          </p:cNvSpPr>
          <p:nvPr>
            <p:ph type="body" idx="1"/>
          </p:nvPr>
        </p:nvSpPr>
        <p:spPr/>
        <p:txBody>
          <a:bodyPr/>
          <a:lstStyle/>
          <a:p>
            <a:pPr eaLnBrk="1" hangingPunct="1">
              <a:lnSpc>
                <a:spcPct val="90000"/>
              </a:lnSpc>
            </a:pPr>
            <a:r>
              <a:rPr lang="en-GB" altLang="en-US" sz="2800" smtClean="0"/>
              <a:t>He devised generic strategies that emphasised the importance of new products and the discovery of new markets</a:t>
            </a:r>
          </a:p>
          <a:p>
            <a:pPr lvl="1" eaLnBrk="1" hangingPunct="1">
              <a:lnSpc>
                <a:spcPct val="90000"/>
              </a:lnSpc>
            </a:pPr>
            <a:r>
              <a:rPr lang="en-GB" altLang="en-US" sz="2400" b="1" smtClean="0"/>
              <a:t>Market penetration</a:t>
            </a:r>
            <a:r>
              <a:rPr lang="en-GB" altLang="en-US" sz="2400" smtClean="0"/>
              <a:t>-growth through increases in market share</a:t>
            </a:r>
          </a:p>
          <a:p>
            <a:pPr lvl="1" eaLnBrk="1" hangingPunct="1">
              <a:lnSpc>
                <a:spcPct val="90000"/>
              </a:lnSpc>
            </a:pPr>
            <a:r>
              <a:rPr lang="en-GB" altLang="en-US" sz="2400" b="1" smtClean="0"/>
              <a:t>Market development</a:t>
            </a:r>
            <a:r>
              <a:rPr lang="en-GB" altLang="en-US" sz="2400" smtClean="0"/>
              <a:t>-finding new customers for current products</a:t>
            </a:r>
          </a:p>
          <a:p>
            <a:pPr lvl="1" eaLnBrk="1" hangingPunct="1">
              <a:lnSpc>
                <a:spcPct val="90000"/>
              </a:lnSpc>
            </a:pPr>
            <a:r>
              <a:rPr lang="en-GB" altLang="en-US" sz="2400" b="1" smtClean="0"/>
              <a:t>Product development</a:t>
            </a:r>
            <a:r>
              <a:rPr lang="en-GB" altLang="en-US" sz="2400" smtClean="0"/>
              <a:t>-creating new products to replace existing ones</a:t>
            </a:r>
          </a:p>
          <a:p>
            <a:pPr lvl="1" eaLnBrk="1" hangingPunct="1">
              <a:lnSpc>
                <a:spcPct val="90000"/>
              </a:lnSpc>
            </a:pPr>
            <a:r>
              <a:rPr lang="en-GB" altLang="en-US" sz="2400" b="1" smtClean="0"/>
              <a:t>Diversification</a:t>
            </a:r>
            <a:r>
              <a:rPr lang="en-GB" altLang="en-US" sz="2400" smtClean="0"/>
              <a:t>-development of new products and cultivating new markets</a:t>
            </a:r>
          </a:p>
        </p:txBody>
      </p:sp>
    </p:spTree>
    <p:extLst>
      <p:ext uri="{BB962C8B-B14F-4D97-AF65-F5344CB8AC3E}">
        <p14:creationId xmlns:p14="http://schemas.microsoft.com/office/powerpoint/2010/main" val="1562088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9219" name="Rectangle 3"/>
          <p:cNvSpPr>
            <a:spLocks noGrp="1" noChangeArrowheads="1"/>
          </p:cNvSpPr>
          <p:nvPr>
            <p:ph type="body" idx="1"/>
          </p:nvPr>
        </p:nvSpPr>
        <p:spPr/>
        <p:txBody>
          <a:bodyPr/>
          <a:lstStyle/>
          <a:p>
            <a:pPr eaLnBrk="1" hangingPunct="1">
              <a:lnSpc>
                <a:spcPct val="90000"/>
              </a:lnSpc>
            </a:pPr>
            <a:r>
              <a:rPr lang="en-GB" altLang="en-US" smtClean="0"/>
              <a:t>Idea Generation</a:t>
            </a:r>
          </a:p>
          <a:p>
            <a:pPr lvl="1" eaLnBrk="1" hangingPunct="1">
              <a:lnSpc>
                <a:spcPct val="90000"/>
              </a:lnSpc>
            </a:pPr>
            <a:r>
              <a:rPr lang="en-GB" altLang="en-US" smtClean="0"/>
              <a:t>Interacting with others</a:t>
            </a:r>
          </a:p>
          <a:p>
            <a:pPr lvl="1" eaLnBrk="1" hangingPunct="1">
              <a:lnSpc>
                <a:spcPct val="90000"/>
              </a:lnSpc>
            </a:pPr>
            <a:r>
              <a:rPr lang="en-GB" altLang="en-US" smtClean="0"/>
              <a:t>Creativity Techniques</a:t>
            </a:r>
          </a:p>
          <a:p>
            <a:pPr lvl="2" eaLnBrk="1" hangingPunct="1">
              <a:lnSpc>
                <a:spcPct val="90000"/>
              </a:lnSpc>
            </a:pPr>
            <a:r>
              <a:rPr lang="en-GB" altLang="en-US" smtClean="0"/>
              <a:t>Modify attributes of a product but first identify them</a:t>
            </a:r>
          </a:p>
          <a:p>
            <a:pPr lvl="2" eaLnBrk="1" hangingPunct="1">
              <a:lnSpc>
                <a:spcPct val="90000"/>
              </a:lnSpc>
            </a:pPr>
            <a:r>
              <a:rPr lang="en-GB" altLang="en-US" smtClean="0"/>
              <a:t>Forced relationships for example putting pieces of furniture together</a:t>
            </a:r>
          </a:p>
          <a:p>
            <a:pPr lvl="2" eaLnBrk="1" hangingPunct="1">
              <a:lnSpc>
                <a:spcPct val="90000"/>
              </a:lnSpc>
            </a:pPr>
            <a:r>
              <a:rPr lang="en-GB" altLang="en-US" smtClean="0"/>
              <a:t>Current products and services in new contexts for example dog psychiatrists </a:t>
            </a:r>
          </a:p>
          <a:p>
            <a:pPr lvl="2" eaLnBrk="1" hangingPunct="1">
              <a:lnSpc>
                <a:spcPct val="90000"/>
              </a:lnSpc>
            </a:pPr>
            <a:r>
              <a:rPr lang="en-GB" altLang="en-US" smtClean="0"/>
              <a:t>Mind mapping, start with car and develop, combining product ideas</a:t>
            </a:r>
          </a:p>
        </p:txBody>
      </p:sp>
    </p:spTree>
    <p:extLst>
      <p:ext uri="{BB962C8B-B14F-4D97-AF65-F5344CB8AC3E}">
        <p14:creationId xmlns:p14="http://schemas.microsoft.com/office/powerpoint/2010/main" val="862357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p:txBody>
          <a:bodyPr/>
          <a:lstStyle/>
          <a:p>
            <a:pPr eaLnBrk="1" hangingPunct="1"/>
            <a:r>
              <a:rPr lang="en-GB" altLang="en-US" smtClean="0"/>
              <a:t>New Product Development Process</a:t>
            </a:r>
          </a:p>
        </p:txBody>
      </p:sp>
      <p:sp>
        <p:nvSpPr>
          <p:cNvPr id="10243" name="Rectangle 1027"/>
          <p:cNvSpPr>
            <a:spLocks noGrp="1" noChangeArrowheads="1"/>
          </p:cNvSpPr>
          <p:nvPr>
            <p:ph type="body" idx="1"/>
          </p:nvPr>
        </p:nvSpPr>
        <p:spPr/>
        <p:txBody>
          <a:bodyPr/>
          <a:lstStyle/>
          <a:p>
            <a:pPr eaLnBrk="1" hangingPunct="1"/>
            <a:r>
              <a:rPr lang="en-GB" altLang="en-US" smtClean="0"/>
              <a:t>Idea Screening</a:t>
            </a:r>
          </a:p>
          <a:p>
            <a:pPr lvl="1" eaLnBrk="1" hangingPunct="1"/>
            <a:r>
              <a:rPr lang="en-GB" altLang="en-US" smtClean="0"/>
              <a:t>You can test a product with the wrong audience for example Friends was given a thumbs down with 35+ test audience</a:t>
            </a:r>
          </a:p>
          <a:p>
            <a:pPr lvl="1" eaLnBrk="1" hangingPunct="1"/>
            <a:r>
              <a:rPr lang="en-GB" altLang="en-US" smtClean="0"/>
              <a:t>Weekly idea committee </a:t>
            </a:r>
          </a:p>
          <a:p>
            <a:pPr lvl="1" eaLnBrk="1" hangingPunct="1"/>
            <a:r>
              <a:rPr lang="en-GB" altLang="en-US" smtClean="0"/>
              <a:t>New ideas could be given a weighting based on relevance to the success of the product</a:t>
            </a:r>
          </a:p>
        </p:txBody>
      </p:sp>
    </p:spTree>
    <p:extLst>
      <p:ext uri="{BB962C8B-B14F-4D97-AF65-F5344CB8AC3E}">
        <p14:creationId xmlns:p14="http://schemas.microsoft.com/office/powerpoint/2010/main" val="1971789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New Product Development Process</a:t>
            </a:r>
          </a:p>
        </p:txBody>
      </p:sp>
      <p:sp>
        <p:nvSpPr>
          <p:cNvPr id="11267" name="Rectangle 3"/>
          <p:cNvSpPr>
            <a:spLocks noGrp="1" noChangeArrowheads="1"/>
          </p:cNvSpPr>
          <p:nvPr>
            <p:ph type="body" idx="1"/>
          </p:nvPr>
        </p:nvSpPr>
        <p:spPr/>
        <p:txBody>
          <a:bodyPr/>
          <a:lstStyle/>
          <a:p>
            <a:pPr eaLnBrk="1" hangingPunct="1"/>
            <a:r>
              <a:rPr lang="en-GB" altLang="en-US" smtClean="0"/>
              <a:t>Concept Development and Testing</a:t>
            </a:r>
          </a:p>
          <a:p>
            <a:pPr lvl="1" eaLnBrk="1" hangingPunct="1"/>
            <a:r>
              <a:rPr lang="en-GB" altLang="en-US" smtClean="0"/>
              <a:t>Concept testing means the idea is presented to target customers for their reaction</a:t>
            </a:r>
          </a:p>
          <a:p>
            <a:pPr lvl="1" eaLnBrk="1" hangingPunct="1"/>
            <a:r>
              <a:rPr lang="en-GB" altLang="en-US" smtClean="0"/>
              <a:t>However consumers in particular are not very imaginative so you will need a full description with pictures</a:t>
            </a:r>
          </a:p>
          <a:p>
            <a:pPr lvl="1" eaLnBrk="1" hangingPunct="1"/>
            <a:r>
              <a:rPr lang="en-GB" altLang="en-US" smtClean="0"/>
              <a:t>Test against existing or other new products in development</a:t>
            </a:r>
          </a:p>
        </p:txBody>
      </p:sp>
    </p:spTree>
    <p:extLst>
      <p:ext uri="{BB962C8B-B14F-4D97-AF65-F5344CB8AC3E}">
        <p14:creationId xmlns:p14="http://schemas.microsoft.com/office/powerpoint/2010/main" val="4935047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Week 5 ULMS101&amp;quot;&quot;/&gt;&lt;property id=&quot;20307&quot; value=&quot;256&quot;/&gt;&lt;/object&gt;&lt;object type=&quot;3&quot; unique_id=&quot;10026&quot;&gt;&lt;property id=&quot;20148&quot; value=&quot;5&quot;/&gt;&lt;property id=&quot;20300&quot; value=&quot;Slide 4 - &amp;quot;Segmentation&amp;quot;&quot;/&gt;&lt;property id=&quot;20307&quot; value=&quot;257&quot;/&gt;&lt;/object&gt;&lt;object type=&quot;3&quot; unique_id=&quot;10047&quot;&gt;&lt;property id=&quot;20148&quot; value=&quot;5&quot;/&gt;&lt;property id=&quot;20300&quot; value=&quot;Slide 2 - &amp;quot;Segmentation&amp;quot;&quot;/&gt;&lt;property id=&quot;20307&quot; value=&quot;258&quot;/&gt;&lt;/object&gt;&lt;object type=&quot;3&quot; unique_id=&quot;10068&quot;&gt;&lt;property id=&quot;20148&quot; value=&quot;5&quot;/&gt;&lt;property id=&quot;20300&quot; value=&quot;Slide 3 - &amp;quot;Bases of Segmentation&amp;quot;&quot;/&gt;&lt;property id=&quot;20307&quot; value=&quot;259&quot;/&gt;&lt;/object&gt;&lt;object type=&quot;3&quot; unique_id=&quot;10069&quot;&gt;&lt;property id=&quot;20148&quot; value=&quot;5&quot;/&gt;&lt;property id=&quot;20300&quot; value=&quot;Slide 5 - &amp;quot;Bases of Segmentation&amp;quot;&quot;/&gt;&lt;property id=&quot;20307&quot; value=&quot;260&quot;/&gt;&lt;/object&gt;&lt;object type=&quot;3&quot; unique_id=&quot;10099&quot;&gt;&lt;property id=&quot;20148&quot; value=&quot;5&quot;/&gt;&lt;property id=&quot;20300&quot; value=&quot;Slide 6 - &amp;quot;Behavioural Variables&amp;quot;&quot;/&gt;&lt;property id=&quot;20307&quot; value=&quot;262&quot;/&gt;&lt;/object&gt;&lt;object type=&quot;3&quot; unique_id=&quot;10127&quot;&gt;&lt;property id=&quot;20148&quot; value=&quot;5&quot;/&gt;&lt;property id=&quot;20300&quot; value=&quot;Slide 7 - &amp;quot;Market Targeting&amp;quot;&quot;/&gt;&lt;property id=&quot;20307&quot; value=&quot;263&quot;/&gt;&lt;/object&gt;&lt;/object&gt;&lt;/object&gt;&lt;/database&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TotalTime>
  <Words>2667</Words>
  <Application>Microsoft Office PowerPoint</Application>
  <PresentationFormat>On-screen Show (4:3)</PresentationFormat>
  <Paragraphs>296</Paragraphs>
  <Slides>44</Slides>
  <Notes>13</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Market Research and Forecast</vt:lpstr>
      <vt:lpstr>Invention or Innovation</vt:lpstr>
      <vt:lpstr>Innovation</vt:lpstr>
      <vt:lpstr>Innovation Drivers</vt:lpstr>
      <vt:lpstr>Advantage of Innovation</vt:lpstr>
      <vt:lpstr>Ansoff Product/Market Development</vt:lpstr>
      <vt:lpstr>New Product Development Process</vt:lpstr>
      <vt:lpstr>New Product Development Process</vt:lpstr>
      <vt:lpstr>New Product Development Process</vt:lpstr>
      <vt:lpstr>New Product Development Process</vt:lpstr>
      <vt:lpstr>New Product Development Process</vt:lpstr>
      <vt:lpstr>New Product Development Process</vt:lpstr>
      <vt:lpstr>New Product Development Process</vt:lpstr>
      <vt:lpstr>New Product Development Process</vt:lpstr>
      <vt:lpstr>Segmentation</vt:lpstr>
      <vt:lpstr>Bases of Segmentation</vt:lpstr>
      <vt:lpstr>Bases of Segmentation</vt:lpstr>
      <vt:lpstr>Behavioural Variables</vt:lpstr>
      <vt:lpstr>Market Targeting</vt:lpstr>
      <vt:lpstr>Market Research</vt:lpstr>
      <vt:lpstr>Market Research</vt:lpstr>
      <vt:lpstr>Secondary &amp; Primary Data </vt:lpstr>
      <vt:lpstr>Secondary Data</vt:lpstr>
      <vt:lpstr>Secondary Data</vt:lpstr>
      <vt:lpstr>Primary data</vt:lpstr>
      <vt:lpstr>Qualitative Research</vt:lpstr>
      <vt:lpstr>Quantitative Research</vt:lpstr>
      <vt:lpstr>Market Research</vt:lpstr>
      <vt:lpstr>Qualitative Research</vt:lpstr>
      <vt:lpstr>Observation</vt:lpstr>
      <vt:lpstr>Observation</vt:lpstr>
      <vt:lpstr>Focus Groups</vt:lpstr>
      <vt:lpstr>Projective Techniques</vt:lpstr>
      <vt:lpstr>Action Research</vt:lpstr>
      <vt:lpstr>Ethnographic Research</vt:lpstr>
      <vt:lpstr>Questionnaire Design</vt:lpstr>
      <vt:lpstr>Questionnaire Design Process</vt:lpstr>
      <vt:lpstr>Overcome the respondent’s inability and/or unwillingness to answer</vt:lpstr>
      <vt:lpstr>Encouraging respondents to provide information</vt:lpstr>
      <vt:lpstr>Market Research</vt:lpstr>
      <vt:lpstr>Classification of sampling techniques</vt:lpstr>
      <vt:lpstr>Non-probability sampling techniques</vt:lpstr>
      <vt:lpstr>Probability Sampling Techniques</vt:lpstr>
      <vt:lpstr>Assessment-In Groups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Paul Cowell</dc:creator>
  <cp:lastModifiedBy>Paul Cowell</cp:lastModifiedBy>
  <cp:revision>24</cp:revision>
  <dcterms:created xsi:type="dcterms:W3CDTF">2014-10-29T16:15:07Z</dcterms:created>
  <dcterms:modified xsi:type="dcterms:W3CDTF">2016-12-13T09:02:51Z</dcterms:modified>
</cp:coreProperties>
</file>