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85FE4-9BD1-4699-87A1-21285C497FDE}" type="datetimeFigureOut">
              <a:rPr lang="en-GB" smtClean="0"/>
              <a:pPr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2091D-95D9-4B2E-BB4C-7938215C6F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2NySUcbv3w" TargetMode="External"/><Relationship Id="rId2" Type="http://schemas.openxmlformats.org/officeDocument/2006/relationships/hyperlink" Target="http://www.youtube.com/watch?v=1t823LIgp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mG6yPqcZXC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Textile Management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Segmentation and the Marketing Mix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Some challenges</a:t>
            </a:r>
          </a:p>
          <a:p>
            <a:pPr lvl="1"/>
            <a:r>
              <a:rPr lang="en-GB" dirty="0" smtClean="0"/>
              <a:t>Homogenous preferences, where consumers have roughly the same preferences</a:t>
            </a:r>
          </a:p>
          <a:p>
            <a:pPr lvl="1"/>
            <a:r>
              <a:rPr lang="en-GB" dirty="0" smtClean="0"/>
              <a:t>Diffused preferences, the other extreme where consumers have scattered preferences</a:t>
            </a:r>
          </a:p>
          <a:p>
            <a:pPr lvl="1"/>
            <a:r>
              <a:rPr lang="en-GB" dirty="0" smtClean="0"/>
              <a:t>Niche, where consumers have an easily identifiable set of preferences</a:t>
            </a:r>
          </a:p>
          <a:p>
            <a:pPr lvl="1"/>
            <a:r>
              <a:rPr lang="en-GB" dirty="0" smtClean="0"/>
              <a:t>Local, tailored to the wants and needs of a local market</a:t>
            </a:r>
          </a:p>
          <a:p>
            <a:pPr lvl="1"/>
            <a:r>
              <a:rPr lang="en-GB" dirty="0" err="1" smtClean="0"/>
              <a:t>Customerization</a:t>
            </a:r>
            <a:r>
              <a:rPr lang="en-GB" dirty="0" smtClean="0"/>
              <a:t>, a segment of one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Bases of Segmentation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Geographic- calls for dividing the market into distinct geographic groups. This can mean large companies stock products to satisfy distinct local needs</a:t>
            </a:r>
          </a:p>
          <a:p>
            <a:r>
              <a:rPr lang="en-GB" dirty="0" smtClean="0"/>
              <a:t>Demographic – market is divided into groups on the basis of age, family size, family life cycle, gender, occupation, income, education, religion, race, generation nationality and social class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Bases of Segmentation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Psychographic – market divided on basis of psychological/personality traits, lifestyle or values. Problem? People in the same social group can have different psychographic profiles</a:t>
            </a:r>
          </a:p>
          <a:p>
            <a:r>
              <a:rPr lang="en-GB" dirty="0" smtClean="0"/>
              <a:t>Behavioural – buyers divided into groups on the basis of their knowledge of, attitude toward, use of, or response to a product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Behavioural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Occasions-  when consumers use a product by understanding this we can expand the market to other occasions. For example what we add coke to</a:t>
            </a:r>
          </a:p>
          <a:p>
            <a:r>
              <a:rPr lang="en-GB" dirty="0" smtClean="0"/>
              <a:t>Benefits – what we look for from the products and services we consume</a:t>
            </a:r>
          </a:p>
          <a:p>
            <a:r>
              <a:rPr lang="en-GB" dirty="0" smtClean="0"/>
              <a:t>User status- non, potential, first time, regular, previous</a:t>
            </a:r>
          </a:p>
          <a:p>
            <a:r>
              <a:rPr lang="en-GB" dirty="0" smtClean="0"/>
              <a:t>Usage rate – light, medium, heavy</a:t>
            </a:r>
          </a:p>
          <a:p>
            <a:r>
              <a:rPr lang="en-GB" dirty="0" smtClean="0"/>
              <a:t>Buyer readiness stage- the market consists of people at a different stage of readiness to buy. For example, aware/unaware of product, informed/interested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Market Targeting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Effective criteria</a:t>
            </a:r>
          </a:p>
          <a:p>
            <a:pPr lvl="1"/>
            <a:r>
              <a:rPr lang="en-GB" dirty="0" smtClean="0"/>
              <a:t>Measurable-size, purchasing power and characteristics of the segment can be measured</a:t>
            </a:r>
          </a:p>
          <a:p>
            <a:pPr lvl="1"/>
            <a:r>
              <a:rPr lang="en-GB" dirty="0" smtClean="0"/>
              <a:t>Substantial-segments large and profitable to serve</a:t>
            </a:r>
          </a:p>
          <a:p>
            <a:pPr lvl="1"/>
            <a:r>
              <a:rPr lang="en-GB" dirty="0" smtClean="0"/>
              <a:t>Accessible-can be easily reached and served</a:t>
            </a:r>
          </a:p>
          <a:p>
            <a:pPr lvl="1"/>
            <a:r>
              <a:rPr lang="en-GB" dirty="0" smtClean="0"/>
              <a:t>Differentiable-the segments can are different and can respond to different marketing mix elements and programs</a:t>
            </a:r>
          </a:p>
          <a:p>
            <a:pPr lvl="1"/>
            <a:r>
              <a:rPr lang="en-GB" dirty="0" smtClean="0"/>
              <a:t>Actionable-effective programs can be formulate for attracting and serving the segments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Segmentation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Happy – William Bell </a:t>
            </a:r>
            <a:r>
              <a:rPr lang="en-GB" dirty="0" smtClean="0">
                <a:hlinkClick r:id="rId2"/>
              </a:rPr>
              <a:t>http://www.youtube.com/watch?v=1t823LIgpB0</a:t>
            </a:r>
            <a:endParaRPr lang="en-GB" dirty="0" smtClean="0"/>
          </a:p>
          <a:p>
            <a:r>
              <a:rPr lang="en-GB" dirty="0" smtClean="0"/>
              <a:t>What – Judy Street </a:t>
            </a:r>
            <a:r>
              <a:rPr lang="en-GB" dirty="0" smtClean="0">
                <a:hlinkClick r:id="rId3"/>
              </a:rPr>
              <a:t>http://www.youtube.com/watch?v=Y2NySUcbv3w</a:t>
            </a:r>
            <a:r>
              <a:rPr lang="en-GB" dirty="0" smtClean="0"/>
              <a:t> </a:t>
            </a:r>
          </a:p>
          <a:p>
            <a:r>
              <a:rPr lang="en-GB" dirty="0" smtClean="0"/>
              <a:t>Heaven Must Have Sent You – The </a:t>
            </a:r>
            <a:r>
              <a:rPr lang="en-GB" dirty="0" err="1" smtClean="0"/>
              <a:t>Elgins</a:t>
            </a:r>
            <a:r>
              <a:rPr lang="en-GB" dirty="0" smtClean="0"/>
              <a:t> </a:t>
            </a:r>
            <a:r>
              <a:rPr lang="en-GB" dirty="0" smtClean="0">
                <a:hlinkClick r:id="rId4"/>
              </a:rPr>
              <a:t>http://www.youtube.com/watch?v=mG6yPqcZXCY</a:t>
            </a:r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7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Week 5 ULMS101&amp;quot;&quot;/&gt;&lt;property id=&quot;20307&quot; value=&quot;256&quot;/&gt;&lt;/object&gt;&lt;object type=&quot;3&quot; unique_id=&quot;10026&quot;&gt;&lt;property id=&quot;20148&quot; value=&quot;5&quot;/&gt;&lt;property id=&quot;20300&quot; value=&quot;Slide 4 - &amp;quot;Segmentation&amp;quot;&quot;/&gt;&lt;property id=&quot;20307&quot; value=&quot;257&quot;/&gt;&lt;/object&gt;&lt;object type=&quot;3&quot; unique_id=&quot;10047&quot;&gt;&lt;property id=&quot;20148&quot; value=&quot;5&quot;/&gt;&lt;property id=&quot;20300&quot; value=&quot;Slide 2 - &amp;quot;Segmentation&amp;quot;&quot;/&gt;&lt;property id=&quot;20307&quot; value=&quot;258&quot;/&gt;&lt;/object&gt;&lt;object type=&quot;3&quot; unique_id=&quot;10068&quot;&gt;&lt;property id=&quot;20148&quot; value=&quot;5&quot;/&gt;&lt;property id=&quot;20300&quot; value=&quot;Slide 3 - &amp;quot;Bases of Segmentation&amp;quot;&quot;/&gt;&lt;property id=&quot;20307&quot; value=&quot;259&quot;/&gt;&lt;/object&gt;&lt;object type=&quot;3&quot; unique_id=&quot;10069&quot;&gt;&lt;property id=&quot;20148&quot; value=&quot;5&quot;/&gt;&lt;property id=&quot;20300&quot; value=&quot;Slide 5 - &amp;quot;Bases of Segmentation&amp;quot;&quot;/&gt;&lt;property id=&quot;20307&quot; value=&quot;260&quot;/&gt;&lt;/object&gt;&lt;object type=&quot;3&quot; unique_id=&quot;10099&quot;&gt;&lt;property id=&quot;20148&quot; value=&quot;5&quot;/&gt;&lt;property id=&quot;20300&quot; value=&quot;Slide 6 - &amp;quot;Behavioural Variables&amp;quot;&quot;/&gt;&lt;property id=&quot;20307&quot; value=&quot;262&quot;/&gt;&lt;/object&gt;&lt;object type=&quot;3&quot; unique_id=&quot;10127&quot;&gt;&lt;property id=&quot;20148&quot; value=&quot;5&quot;/&gt;&lt;property id=&quot;20300&quot; value=&quot;Slide 7 - &amp;quot;Market Targeting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343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Textile Management</vt:lpstr>
      <vt:lpstr>Segmentation</vt:lpstr>
      <vt:lpstr>Bases of Segmentation</vt:lpstr>
      <vt:lpstr>Bases of Segmentation</vt:lpstr>
      <vt:lpstr>Behavioural Variables</vt:lpstr>
      <vt:lpstr>Market Targeting</vt:lpstr>
      <vt:lpstr>Segmentation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Cowell</dc:creator>
  <cp:lastModifiedBy>Paul Cowell</cp:lastModifiedBy>
  <cp:revision>23</cp:revision>
  <dcterms:created xsi:type="dcterms:W3CDTF">2014-10-29T16:15:07Z</dcterms:created>
  <dcterms:modified xsi:type="dcterms:W3CDTF">2016-03-17T07:13:21Z</dcterms:modified>
</cp:coreProperties>
</file>